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68" d="100"/>
          <a:sy n="68" d="100"/>
        </p:scale>
        <p:origin x="81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F7D9F79-F2D4-4666-868A-48A48F685014}" type="datetimeFigureOut">
              <a:rPr lang="ru-KZ" smtClean="0"/>
              <a:t>14.02.2022</a:t>
            </a:fld>
            <a:endParaRPr lang="ru-K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K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1CA845-E1AF-427E-B2E0-BDD23E3B8FF2}" type="slidenum">
              <a:rPr lang="ru-KZ" smtClean="0"/>
              <a:t>‹#›</a:t>
            </a:fld>
            <a:endParaRPr lang="ru-K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18061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7D9F79-F2D4-4666-868A-48A48F685014}" type="datetimeFigureOut">
              <a:rPr lang="ru-KZ" smtClean="0"/>
              <a:t>14.02.2022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137884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7D9F79-F2D4-4666-868A-48A48F685014}" type="datetimeFigureOut">
              <a:rPr lang="ru-KZ" smtClean="0"/>
              <a:t>14.02.2022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421001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F7D9F79-F2D4-4666-868A-48A48F685014}" type="datetimeFigureOut">
              <a:rPr lang="ru-KZ" smtClean="0"/>
              <a:t>14.02.2022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306454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F7D9F79-F2D4-4666-868A-48A48F685014}" type="datetimeFigureOut">
              <a:rPr lang="ru-KZ" smtClean="0"/>
              <a:t>14.02.2022</a:t>
            </a:fld>
            <a:endParaRPr lang="ru-K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K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1CA845-E1AF-427E-B2E0-BDD23E3B8FF2}" type="slidenum">
              <a:rPr lang="ru-KZ" smtClean="0"/>
              <a:t>‹#›</a:t>
            </a:fld>
            <a:endParaRPr lang="ru-K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112859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F7D9F79-F2D4-4666-868A-48A48F685014}" type="datetimeFigureOut">
              <a:rPr lang="ru-KZ" smtClean="0"/>
              <a:t>14.02.2022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384269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F7D9F79-F2D4-4666-868A-48A48F685014}" type="datetimeFigureOut">
              <a:rPr lang="ru-KZ" smtClean="0"/>
              <a:t>14.02.2022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14433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F7D9F79-F2D4-4666-868A-48A48F685014}" type="datetimeFigureOut">
              <a:rPr lang="ru-KZ" smtClean="0"/>
              <a:t>14.02.2022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3549317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D9F79-F2D4-4666-868A-48A48F685014}" type="datetimeFigureOut">
              <a:rPr lang="ru-KZ" smtClean="0"/>
              <a:t>14.02.2022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6D1CA845-E1AF-427E-B2E0-BDD23E3B8FF2}" type="slidenum">
              <a:rPr lang="ru-KZ" smtClean="0"/>
              <a:t>‹#›</a:t>
            </a:fld>
            <a:endParaRPr lang="ru-KZ"/>
          </a:p>
        </p:txBody>
      </p:sp>
    </p:spTree>
    <p:extLst>
      <p:ext uri="{BB962C8B-B14F-4D97-AF65-F5344CB8AC3E}">
        <p14:creationId xmlns:p14="http://schemas.microsoft.com/office/powerpoint/2010/main" val="8055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7D9F79-F2D4-4666-868A-48A48F685014}" type="datetimeFigureOut">
              <a:rPr lang="ru-KZ" smtClean="0"/>
              <a:t>14.02.2022</a:t>
            </a:fld>
            <a:endParaRPr lang="ru-K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K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1CA845-E1AF-427E-B2E0-BDD23E3B8FF2}" type="slidenum">
              <a:rPr lang="ru-KZ" smtClean="0"/>
              <a:t>‹#›</a:t>
            </a:fld>
            <a:endParaRPr lang="ru-K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681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7D9F79-F2D4-4666-868A-48A48F685014}" type="datetimeFigureOut">
              <a:rPr lang="ru-KZ" smtClean="0"/>
              <a:t>14.02.2022</a:t>
            </a:fld>
            <a:endParaRPr lang="ru-K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K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1CA845-E1AF-427E-B2E0-BDD23E3B8FF2}" type="slidenum">
              <a:rPr lang="ru-KZ" smtClean="0"/>
              <a:t>‹#›</a:t>
            </a:fld>
            <a:endParaRPr lang="ru-K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00595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F7D9F79-F2D4-4666-868A-48A48F685014}" type="datetimeFigureOut">
              <a:rPr lang="ru-KZ" smtClean="0"/>
              <a:t>14.02.2022</a:t>
            </a:fld>
            <a:endParaRPr lang="ru-K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K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1CA845-E1AF-427E-B2E0-BDD23E3B8FF2}" type="slidenum">
              <a:rPr lang="ru-KZ" smtClean="0"/>
              <a:t>‹#›</a:t>
            </a:fld>
            <a:endParaRPr lang="ru-K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95390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https://www.youtube.com/embed/yDxN4c_CmpI?feature=oembe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2AF386-01E4-4A92-9D68-7DF949F0C99F}"/>
              </a:ext>
            </a:extLst>
          </p:cNvPr>
          <p:cNvSpPr>
            <a:spLocks noGrp="1"/>
          </p:cNvSpPr>
          <p:nvPr>
            <p:ph type="ctrTitle"/>
          </p:nvPr>
        </p:nvSpPr>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6000" b="1" kern="1200" dirty="0">
                <a:solidFill>
                  <a:schemeClr val="tx1"/>
                </a:solidFill>
                <a:effectLst/>
                <a:latin typeface="+mj-lt"/>
                <a:ea typeface="+mj-ea"/>
                <a:cs typeface="+mj-cs"/>
              </a:rPr>
              <a:t>Avoiding plagiarism</a:t>
            </a:r>
            <a:endParaRPr lang="ru-KZ" sz="6000" kern="1200" dirty="0">
              <a:solidFill>
                <a:schemeClr val="tx1"/>
              </a:solidFill>
              <a:effectLst/>
              <a:latin typeface="+mj-lt"/>
              <a:ea typeface="+mj-ea"/>
              <a:cs typeface="+mj-cs"/>
            </a:endParaRPr>
          </a:p>
          <a:p>
            <a:endParaRPr lang="ru-KZ" dirty="0"/>
          </a:p>
        </p:txBody>
      </p:sp>
      <p:sp>
        <p:nvSpPr>
          <p:cNvPr id="3" name="Подзаголовок 2">
            <a:extLst>
              <a:ext uri="{FF2B5EF4-FFF2-40B4-BE49-F238E27FC236}">
                <a16:creationId xmlns:a16="http://schemas.microsoft.com/office/drawing/2014/main" id="{B8F80070-DA39-42BC-90D1-4B36819589BB}"/>
              </a:ext>
            </a:extLst>
          </p:cNvPr>
          <p:cNvSpPr>
            <a:spLocks noGrp="1"/>
          </p:cNvSpPr>
          <p:nvPr>
            <p:ph type="subTitle" idx="1"/>
          </p:nvPr>
        </p:nvSpPr>
        <p:spPr/>
        <p:txBody>
          <a:bodyPr/>
          <a:lstStyle/>
          <a:p>
            <a:r>
              <a:rPr lang="en-US" dirty="0"/>
              <a:t>Week #4 </a:t>
            </a:r>
            <a:endParaRPr lang="ru-KZ" dirty="0"/>
          </a:p>
        </p:txBody>
      </p:sp>
    </p:spTree>
    <p:extLst>
      <p:ext uri="{BB962C8B-B14F-4D97-AF65-F5344CB8AC3E}">
        <p14:creationId xmlns:p14="http://schemas.microsoft.com/office/powerpoint/2010/main" val="1298791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F5E4D7-BBCC-449C-AA0C-BBEEADA6FE41}"/>
              </a:ext>
            </a:extLst>
          </p:cNvPr>
          <p:cNvSpPr>
            <a:spLocks noGrp="1"/>
          </p:cNvSpPr>
          <p:nvPr>
            <p:ph type="title"/>
          </p:nvPr>
        </p:nvSpPr>
        <p:spPr>
          <a:xfrm>
            <a:off x="1371600" y="685800"/>
            <a:ext cx="1976511" cy="552157"/>
          </a:xfrm>
        </p:spPr>
        <p:txBody>
          <a:bodyPr>
            <a:normAutofit fontScale="90000"/>
          </a:bodyPr>
          <a:lstStyle/>
          <a:p>
            <a:r>
              <a:rPr lang="en-US" sz="2400" b="1"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Paraphrasing</a:t>
            </a:r>
            <a:br>
              <a:rPr lang="ru-KZ" sz="2400"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ru-KZ" sz="2400" dirty="0">
              <a:solidFill>
                <a:schemeClr val="accent5">
                  <a:lumMod val="75000"/>
                </a:schemeClr>
              </a:solidFill>
            </a:endParaRPr>
          </a:p>
        </p:txBody>
      </p:sp>
      <p:sp>
        <p:nvSpPr>
          <p:cNvPr id="4" name="TextBox 3">
            <a:extLst>
              <a:ext uri="{FF2B5EF4-FFF2-40B4-BE49-F238E27FC236}">
                <a16:creationId xmlns:a16="http://schemas.microsoft.com/office/drawing/2014/main" id="{FB2864A9-D685-443B-9386-82F4AA4D722F}"/>
              </a:ext>
            </a:extLst>
          </p:cNvPr>
          <p:cNvSpPr txBox="1"/>
          <p:nvPr/>
        </p:nvSpPr>
        <p:spPr>
          <a:xfrm>
            <a:off x="1371599" y="1580340"/>
            <a:ext cx="9277643" cy="2917209"/>
          </a:xfrm>
          <a:prstGeom prst="rect">
            <a:avLst/>
          </a:prstGeom>
          <a:noFill/>
        </p:spPr>
        <p:txBody>
          <a:bodyPr wrap="square">
            <a:spAutoFit/>
          </a:bodyPr>
          <a:lstStyle/>
          <a:p>
            <a:pPr algn="just">
              <a:lnSpc>
                <a:spcPct val="150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Note that an effective paraphrase usually: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has a different structure to the original</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has mainly different vocabulary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retains the same meaning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keeps some phrases from the original that are in common use (e.g., ‘Industrial Revolution’ or ‘eighteenth century’).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7696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61AF92-8775-4E15-9A05-05DFAA0DF8E3}"/>
              </a:ext>
            </a:extLst>
          </p:cNvPr>
          <p:cNvSpPr txBox="1"/>
          <p:nvPr/>
        </p:nvSpPr>
        <p:spPr>
          <a:xfrm>
            <a:off x="1287194" y="1127645"/>
            <a:ext cx="10248314" cy="3686650"/>
          </a:xfrm>
          <a:prstGeom prst="rect">
            <a:avLst/>
          </a:prstGeom>
          <a:noFill/>
        </p:spPr>
        <p:txBody>
          <a:bodyPr wrap="square">
            <a:spAutoFit/>
          </a:bodyPr>
          <a:lstStyle/>
          <a:p>
            <a:pPr algn="just">
              <a:lnSpc>
                <a:spcPct val="150000"/>
              </a:lnSpc>
              <a:spcAft>
                <a:spcPts val="80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There has been much debate about the reasons for the Industrial Revolution happening in eighteenth-century Britain, rather than in France or Germany.</a:t>
            </a:r>
          </a:p>
          <a:p>
            <a:pPr algn="just">
              <a:lnSpc>
                <a:spcPct val="150000"/>
              </a:lnSpc>
              <a:spcAft>
                <a:spcPts val="800"/>
              </a:spcAft>
            </a:pP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could be paraphrased:</a:t>
            </a:r>
          </a:p>
          <a:p>
            <a:pPr algn="just">
              <a:lnSpc>
                <a:spcPct val="150000"/>
              </a:lnSpc>
              <a:spcAft>
                <a:spcPts val="800"/>
              </a:spcAft>
            </a:pP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i="1" dirty="0">
                <a:effectLst/>
                <a:latin typeface="Calibri" panose="020F0502020204030204" pitchFamily="34" charset="0"/>
                <a:ea typeface="Calibri" panose="020F0502020204030204" pitchFamily="34" charset="0"/>
                <a:cs typeface="Times New Roman" panose="02020603050405020304" pitchFamily="18" charset="0"/>
              </a:rPr>
              <a:t>Why the Industrial Revolution occurred in Britain in the eighteenth century, instead of on the continent, has been the subject of considerable discussion.</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478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D18CC6-3A44-4DD3-9AEA-B879A02529FA}"/>
              </a:ext>
            </a:extLst>
          </p:cNvPr>
          <p:cNvSpPr>
            <a:spLocks noGrp="1"/>
          </p:cNvSpPr>
          <p:nvPr>
            <p:ph type="title"/>
          </p:nvPr>
        </p:nvSpPr>
        <p:spPr>
          <a:xfrm>
            <a:off x="1371600" y="685800"/>
            <a:ext cx="5957668" cy="453683"/>
          </a:xfrm>
        </p:spPr>
        <p:txBody>
          <a:bodyPr>
            <a:normAutofit fontScale="90000"/>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THE CAUSES OF THE INDUSTRIAL REVOLUTION</a:t>
            </a:r>
            <a:br>
              <a:rPr lang="ru-KZ" sz="2400" dirty="0">
                <a:latin typeface="Calibri" panose="020F0502020204030204" pitchFamily="34" charset="0"/>
                <a:ea typeface="Calibri" panose="020F0502020204030204" pitchFamily="34" charset="0"/>
                <a:cs typeface="Times New Roman" panose="02020603050405020304" pitchFamily="18" charset="0"/>
              </a:rPr>
            </a:br>
            <a:endParaRPr lang="ru-KZ" sz="2400" dirty="0"/>
          </a:p>
        </p:txBody>
      </p:sp>
      <p:sp>
        <p:nvSpPr>
          <p:cNvPr id="4" name="TextBox 3">
            <a:extLst>
              <a:ext uri="{FF2B5EF4-FFF2-40B4-BE49-F238E27FC236}">
                <a16:creationId xmlns:a16="http://schemas.microsoft.com/office/drawing/2014/main" id="{46A2A1A1-1007-4392-9969-896586F44720}"/>
              </a:ext>
            </a:extLst>
          </p:cNvPr>
          <p:cNvSpPr txBox="1"/>
          <p:nvPr/>
        </p:nvSpPr>
        <p:spPr>
          <a:xfrm>
            <a:off x="1371600" y="2130675"/>
            <a:ext cx="10142806" cy="2814617"/>
          </a:xfrm>
          <a:prstGeom prst="rect">
            <a:avLst/>
          </a:prstGeom>
          <a:noFill/>
        </p:spPr>
        <p:txBody>
          <a:bodyPr wrap="square">
            <a:spAutoFit/>
          </a:bodyPr>
          <a:lstStyle/>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Allen (2009) argues that the best explanation for the British location of the Industrial Revolution is found by studying demand factors. By the early eighteenth-century high wages and cheap energy were both features of the British economy. Consequently, the mechanization of industry through such inventions as the steam engine and mechanical spinning was profitable because employers were able to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economise</a:t>
            </a:r>
            <a:r>
              <a:rPr lang="en-US" sz="2000" dirty="0">
                <a:effectLst/>
                <a:latin typeface="Calibri" panose="020F0502020204030204" pitchFamily="34" charset="0"/>
                <a:ea typeface="Calibri" panose="020F0502020204030204" pitchFamily="34" charset="0"/>
                <a:cs typeface="Times New Roman" panose="02020603050405020304" pitchFamily="18" charset="0"/>
              </a:rPr>
              <a:t> on labor by spending on coal. At that time, no other country had this particular combination of expensive labor and abundant fuel.</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2589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BE5BC3-FB6E-40BB-8D24-B61E5AED94DC}"/>
              </a:ext>
            </a:extLst>
          </p:cNvPr>
          <p:cNvSpPr txBox="1"/>
          <p:nvPr/>
        </p:nvSpPr>
        <p:spPr>
          <a:xfrm>
            <a:off x="2387989" y="1631636"/>
            <a:ext cx="8261253" cy="2352952"/>
          </a:xfrm>
          <a:prstGeom prst="rect">
            <a:avLst/>
          </a:prstGeom>
          <a:noFill/>
        </p:spPr>
        <p:txBody>
          <a:bodyPr wrap="square">
            <a:spAutoFit/>
          </a:bodyPr>
          <a:lstStyle/>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 A focus on demand may help to explain the UK origin of the industrial revolution. At that time, workers’ pay was high, but energy from coal was inexpensive. This encouraged the development of mechanical inventions based on steam power, which enabled bosses to save money by mechanizing production (Allen, 2009).</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63BD40-4CBC-470F-9627-670247A99B7A}"/>
              </a:ext>
            </a:extLst>
          </p:cNvPr>
          <p:cNvSpPr txBox="1"/>
          <p:nvPr/>
        </p:nvSpPr>
        <p:spPr>
          <a:xfrm>
            <a:off x="2655276" y="2046162"/>
            <a:ext cx="8500403" cy="2352952"/>
          </a:xfrm>
          <a:prstGeom prst="rect">
            <a:avLst/>
          </a:prstGeom>
          <a:noFill/>
        </p:spPr>
        <p:txBody>
          <a:bodyPr wrap="square">
            <a:spAutoFit/>
          </a:bodyPr>
          <a:lstStyle/>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(b) The reason why Britain was the birthplace of the industrial revolution can be understood by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analysing</a:t>
            </a:r>
            <a:r>
              <a:rPr lang="en-US" sz="2000" dirty="0">
                <a:effectLst/>
                <a:latin typeface="Calibri" panose="020F0502020204030204" pitchFamily="34" charset="0"/>
                <a:ea typeface="Calibri" panose="020F0502020204030204" pitchFamily="34" charset="0"/>
                <a:cs typeface="Times New Roman" panose="02020603050405020304" pitchFamily="18" charset="0"/>
              </a:rPr>
              <a:t> demand in the early 1700s, according to Allen (2009). He maintains that, uniquely, Britain had the critical combination of cheap energy from coal and high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labour</a:t>
            </a:r>
            <a:r>
              <a:rPr lang="en-US" sz="2000" dirty="0">
                <a:effectLst/>
                <a:latin typeface="Calibri" panose="020F0502020204030204" pitchFamily="34" charset="0"/>
                <a:ea typeface="Calibri" panose="020F0502020204030204" pitchFamily="34" charset="0"/>
                <a:cs typeface="Times New Roman" panose="02020603050405020304" pitchFamily="18" charset="0"/>
              </a:rPr>
              <a:t> costs. This encouraged the adoption of steam power to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mechanise</a:t>
            </a:r>
            <a:r>
              <a:rPr lang="en-US" sz="2000" dirty="0">
                <a:effectLst/>
                <a:latin typeface="Calibri" panose="020F0502020204030204" pitchFamily="34" charset="0"/>
                <a:ea typeface="Calibri" panose="020F0502020204030204" pitchFamily="34" charset="0"/>
                <a:cs typeface="Times New Roman" panose="02020603050405020304" pitchFamily="18" charset="0"/>
              </a:rPr>
              <a:t> production, thus saving on wages and increasing profitability.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0512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770B52-6C42-4587-B2F2-FF98BBADC1DE}"/>
              </a:ext>
            </a:extLst>
          </p:cNvPr>
          <p:cNvSpPr txBox="1"/>
          <p:nvPr/>
        </p:nvSpPr>
        <p:spPr>
          <a:xfrm>
            <a:off x="2613073" y="1790859"/>
            <a:ext cx="8401930" cy="3276282"/>
          </a:xfrm>
          <a:prstGeom prst="rect">
            <a:avLst/>
          </a:prstGeom>
          <a:noFill/>
        </p:spPr>
        <p:txBody>
          <a:bodyPr wrap="square">
            <a:spAutoFit/>
          </a:bodyPr>
          <a:lstStyle/>
          <a:p>
            <a:pPr algn="just">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 Allen (2009) claims that the clearest explanation for the UK location of the Industrial Revolution is seen by examining demand factors. By the eighteenth century, cheap energy and high wages were both aspects of the British economy. As a result, the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mechanisation</a:t>
            </a:r>
            <a:r>
              <a:rPr lang="en-US" sz="2000" dirty="0">
                <a:effectLst/>
                <a:latin typeface="Calibri" panose="020F0502020204030204" pitchFamily="34" charset="0"/>
                <a:ea typeface="Calibri" panose="020F0502020204030204" pitchFamily="34" charset="0"/>
                <a:cs typeface="Times New Roman" panose="02020603050405020304" pitchFamily="18" charset="0"/>
              </a:rPr>
              <a:t> of industry through inventions such as the steam engine and mechanical spinning was profitable because employers were able to save money on employees by spending on coal. At that time, Britain was the only country with significant deposits of coal.</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167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994031-F615-4428-827A-27FB7894EDB8}"/>
              </a:ext>
            </a:extLst>
          </p:cNvPr>
          <p:cNvSpPr>
            <a:spLocks noGrp="1"/>
          </p:cNvSpPr>
          <p:nvPr>
            <p:ph type="title"/>
          </p:nvPr>
        </p:nvSpPr>
        <p:spPr>
          <a:xfrm>
            <a:off x="1371600" y="685800"/>
            <a:ext cx="4030394" cy="509954"/>
          </a:xfrm>
        </p:spPr>
        <p:txBody>
          <a:bodyPr>
            <a:normAutofit fontScale="90000"/>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Techniques for paraphrasing</a:t>
            </a:r>
            <a:br>
              <a:rPr lang="ru-KZ" sz="2400" dirty="0">
                <a:effectLst/>
                <a:latin typeface="Calibri" panose="020F0502020204030204" pitchFamily="34" charset="0"/>
                <a:ea typeface="Calibri" panose="020F0502020204030204" pitchFamily="34" charset="0"/>
                <a:cs typeface="Times New Roman" panose="02020603050405020304" pitchFamily="18" charset="0"/>
              </a:rPr>
            </a:br>
            <a:endParaRPr lang="ru-KZ" sz="2400" dirty="0"/>
          </a:p>
        </p:txBody>
      </p:sp>
      <p:sp>
        <p:nvSpPr>
          <p:cNvPr id="4" name="TextBox 3">
            <a:extLst>
              <a:ext uri="{FF2B5EF4-FFF2-40B4-BE49-F238E27FC236}">
                <a16:creationId xmlns:a16="http://schemas.microsoft.com/office/drawing/2014/main" id="{80197ECA-ABBD-4A56-861C-7CEEB58D12BC}"/>
              </a:ext>
            </a:extLst>
          </p:cNvPr>
          <p:cNvSpPr txBox="1"/>
          <p:nvPr/>
        </p:nvSpPr>
        <p:spPr>
          <a:xfrm>
            <a:off x="1371600" y="1769136"/>
            <a:ext cx="9488658" cy="838948"/>
          </a:xfrm>
          <a:prstGeom prst="rect">
            <a:avLst/>
          </a:prstGeom>
          <a:noFill/>
        </p:spPr>
        <p:txBody>
          <a:bodyPr wrap="square">
            <a:spAutoFit/>
          </a:bodyPr>
          <a:lstStyle/>
          <a:p>
            <a:pPr algn="just">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(a) Changing vocabulary by using synonyms:</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argues &gt; claims/eighteenth century &gt; 1700s/wages &gt; labor costs/economize &gt; saving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2C37019-65FC-4C9F-B2CD-8A27815B59E0}"/>
              </a:ext>
            </a:extLst>
          </p:cNvPr>
          <p:cNvSpPr txBox="1"/>
          <p:nvPr/>
        </p:nvSpPr>
        <p:spPr>
          <a:xfrm>
            <a:off x="1371600" y="2608084"/>
            <a:ext cx="10459329" cy="2998513"/>
          </a:xfrm>
          <a:prstGeom prst="rect">
            <a:avLst/>
          </a:prstGeom>
          <a:noFill/>
        </p:spPr>
        <p:txBody>
          <a:bodyPr wrap="square">
            <a:spAutoFit/>
          </a:bodyPr>
          <a:lstStyle/>
          <a:p>
            <a:pPr algn="just">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 Changing word class:</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explanation (n.) &gt; explain (v.)/mechanical (adj.) &gt; mechanize (v.)/profitable (adj.) &gt; profitability (n.)</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 Changing word order:</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 . the best explanation for the British location of the Industrial Revolution is found by studying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demand factors. &gt; A focus on demand may help explain the UK origin of the Industrial Revolution.</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Note that in practice, all these three techniques are used at the same time. Do not attempt</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to paraphrase every word, since some have no true synonym (e.g., demand, economy).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6765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B2B382-55DF-445D-BD23-A993F455430A}"/>
              </a:ext>
            </a:extLst>
          </p:cNvPr>
          <p:cNvSpPr>
            <a:spLocks noGrp="1"/>
          </p:cNvSpPr>
          <p:nvPr>
            <p:ph type="title"/>
          </p:nvPr>
        </p:nvSpPr>
        <p:spPr>
          <a:xfrm>
            <a:off x="1295400" y="362243"/>
            <a:ext cx="2882705" cy="425548"/>
          </a:xfrm>
        </p:spPr>
        <p:txBody>
          <a:bodyPr>
            <a:normAutofit fontScale="90000"/>
          </a:bodyPr>
          <a:lstStyle/>
          <a:p>
            <a:r>
              <a:rPr lang="en-US" sz="2000" b="1" dirty="0">
                <a:latin typeface="Calibri" panose="020F0502020204030204" pitchFamily="34" charset="0"/>
                <a:ea typeface="Calibri" panose="020F0502020204030204" pitchFamily="34" charset="0"/>
                <a:cs typeface="Times New Roman" panose="02020603050405020304" pitchFamily="18" charset="0"/>
              </a:rPr>
              <a:t>Homework Assignment</a:t>
            </a:r>
            <a:br>
              <a:rPr lang="ru-KZ" sz="2000" dirty="0">
                <a:latin typeface="Calibri" panose="020F0502020204030204" pitchFamily="34" charset="0"/>
                <a:ea typeface="Calibri" panose="020F0502020204030204" pitchFamily="34" charset="0"/>
                <a:cs typeface="Times New Roman" panose="02020603050405020304" pitchFamily="18" charset="0"/>
              </a:rPr>
            </a:br>
            <a:endParaRPr lang="ru-KZ" sz="2000" dirty="0"/>
          </a:p>
        </p:txBody>
      </p:sp>
      <p:sp>
        <p:nvSpPr>
          <p:cNvPr id="6" name="TextBox 5">
            <a:extLst>
              <a:ext uri="{FF2B5EF4-FFF2-40B4-BE49-F238E27FC236}">
                <a16:creationId xmlns:a16="http://schemas.microsoft.com/office/drawing/2014/main" id="{8284B3E6-B6B9-4D29-8F9A-CB8A3F53783A}"/>
              </a:ext>
            </a:extLst>
          </p:cNvPr>
          <p:cNvSpPr txBox="1"/>
          <p:nvPr/>
        </p:nvSpPr>
        <p:spPr>
          <a:xfrm>
            <a:off x="1295399" y="925432"/>
            <a:ext cx="10366717" cy="4741234"/>
          </a:xfrm>
          <a:prstGeom prst="rect">
            <a:avLst/>
          </a:prstGeom>
          <a:noFill/>
        </p:spPr>
        <p:txBody>
          <a:bodyPr wrap="square">
            <a:spAutoFit/>
          </a:bodyPr>
          <a:lstStyle/>
          <a:p>
            <a:pPr algn="just">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Read the following text.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BRAINS AND SEX</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widely agreed that men and women think and act in different ways. Women appear to have better memories, better social skills and are more competent at multitasking. Men, in contrast, seem to focus better on issues and have superior motor and spatial skills, although clearly many people are exceptions to these patterns.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These differences have been explained 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behaviour</a:t>
            </a:r>
            <a:r>
              <a:rPr lang="en-US" sz="1800" dirty="0">
                <a:effectLst/>
                <a:latin typeface="Calibri" panose="020F0502020204030204" pitchFamily="34" charset="0"/>
                <a:ea typeface="Calibri" panose="020F0502020204030204" pitchFamily="34" charset="0"/>
                <a:cs typeface="Times New Roman" panose="02020603050405020304" pitchFamily="18" charset="0"/>
              </a:rPr>
              <a:t> adopted thousands of years ago, when the men went hunting while the women stayed at home and cared for their children. But another approach is to see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behaviour</a:t>
            </a:r>
            <a:r>
              <a:rPr lang="en-US" sz="1800" dirty="0">
                <a:effectLst/>
                <a:latin typeface="Calibri" panose="020F0502020204030204" pitchFamily="34" charset="0"/>
                <a:ea typeface="Calibri" panose="020F0502020204030204" pitchFamily="34" charset="0"/>
                <a:cs typeface="Times New Roman" panose="02020603050405020304" pitchFamily="18" charset="0"/>
              </a:rPr>
              <a:t> as a result of the way our brains function.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Recent research by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Ragini</a:t>
            </a:r>
            <a:r>
              <a:rPr lang="en-US" sz="1800" dirty="0">
                <a:effectLst/>
                <a:latin typeface="Calibri" panose="020F0502020204030204" pitchFamily="34" charset="0"/>
                <a:ea typeface="Calibri" panose="020F0502020204030204" pitchFamily="34" charset="0"/>
                <a:cs typeface="Times New Roman" panose="02020603050405020304" pitchFamily="18" charset="0"/>
              </a:rPr>
              <a:t> Verma’s team at the University of Pennsylvania has used brain scans to compare 428 men and 521 women. They tracked the pathways of water molecules around the brain area, and found fascinating differences.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top half of the brain is called the cerebrum, and it is divided into a left and a right half. The left hemisphere is thought to be the home of logic and the right is the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252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9AC595C-0998-47A0-AA69-8829A1AC313D}"/>
              </a:ext>
            </a:extLst>
          </p:cNvPr>
          <p:cNvSpPr txBox="1"/>
          <p:nvPr/>
        </p:nvSpPr>
        <p:spPr>
          <a:xfrm>
            <a:off x="1628335" y="707202"/>
            <a:ext cx="9583616" cy="1663597"/>
          </a:xfrm>
          <a:prstGeom prst="rect">
            <a:avLst/>
          </a:prstGeom>
          <a:noFill/>
        </p:spPr>
        <p:txBody>
          <a:bodyPr wrap="square">
            <a:spAutoFit/>
          </a:bodyPr>
          <a:lstStyle/>
          <a:p>
            <a:pPr algn="just">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Find synonyms for the words underlined. Rewrite the paragraph using these.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widely agreed</a:t>
            </a:r>
            <a:r>
              <a:rPr lang="en-US" sz="1800" dirty="0">
                <a:effectLst/>
                <a:latin typeface="Calibri" panose="020F0502020204030204" pitchFamily="34" charset="0"/>
                <a:ea typeface="Calibri" panose="020F0502020204030204" pitchFamily="34" charset="0"/>
                <a:cs typeface="Times New Roman" panose="02020603050405020304" pitchFamily="18" charset="0"/>
              </a:rPr>
              <a:t> that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men and women</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think and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act</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different ways. Women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appear</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have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better </a:t>
            </a:r>
            <a:r>
              <a:rPr lang="en-US" sz="1800" dirty="0">
                <a:effectLst/>
                <a:latin typeface="Calibri" panose="020F0502020204030204" pitchFamily="34" charset="0"/>
                <a:ea typeface="Calibri" panose="020F0502020204030204" pitchFamily="34" charset="0"/>
                <a:cs typeface="Times New Roman" panose="02020603050405020304" pitchFamily="18" charset="0"/>
              </a:rPr>
              <a:t>memories, better social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skills</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are more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competent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multi-tasking. Men,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in contrast</a:t>
            </a:r>
            <a:r>
              <a:rPr lang="en-US" sz="1800" dirty="0">
                <a:effectLst/>
                <a:latin typeface="Calibri" panose="020F0502020204030204" pitchFamily="34" charset="0"/>
                <a:ea typeface="Calibri" panose="020F0502020204030204" pitchFamily="34" charset="0"/>
                <a:cs typeface="Times New Roman" panose="02020603050405020304" pitchFamily="18" charset="0"/>
              </a:rPr>
              <a:t>, seem to focus better on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issues</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have superior motor and spatial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skills</a:t>
            </a:r>
            <a:r>
              <a:rPr lang="en-US" sz="1800" dirty="0">
                <a:effectLst/>
                <a:latin typeface="Calibri" panose="020F0502020204030204" pitchFamily="34" charset="0"/>
                <a:ea typeface="Calibri" panose="020F0502020204030204" pitchFamily="34" charset="0"/>
                <a:cs typeface="Times New Roman" panose="02020603050405020304" pitchFamily="18" charset="0"/>
              </a:rPr>
              <a:t>, although clearly many people are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exceptions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these patterns.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F4F769A-6339-4F74-B8B2-A430B5F1E643}"/>
              </a:ext>
            </a:extLst>
          </p:cNvPr>
          <p:cNvSpPr txBox="1"/>
          <p:nvPr/>
        </p:nvSpPr>
        <p:spPr>
          <a:xfrm>
            <a:off x="1628335" y="2810792"/>
            <a:ext cx="9766496" cy="1663597"/>
          </a:xfrm>
          <a:prstGeom prst="rect">
            <a:avLst/>
          </a:prstGeom>
          <a:noFill/>
        </p:spPr>
        <p:txBody>
          <a:bodyPr wrap="square">
            <a:spAutoFit/>
          </a:bodyPr>
          <a:lstStyle/>
          <a:p>
            <a:pPr algn="just">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Change the word order of these sentences, rewriting the paragraph so that the meaning stays the same.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Recent research into brain functioning by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Ragini</a:t>
            </a:r>
            <a:r>
              <a:rPr lang="en-US" sz="1800" dirty="0">
                <a:effectLst/>
                <a:latin typeface="Calibri" panose="020F0502020204030204" pitchFamily="34" charset="0"/>
                <a:ea typeface="Calibri" panose="020F0502020204030204" pitchFamily="34" charset="0"/>
                <a:cs typeface="Times New Roman" panose="02020603050405020304" pitchFamily="18" charset="0"/>
              </a:rPr>
              <a:t> Verma’s team at the University of Pennsylvania has used brain scans to compare 428 men and 521 women. They tracked the pathways of water molecules around the brain area and found fascinating differences.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4869B1D-CEE6-4015-A89A-7ED0AD4E03DA}"/>
              </a:ext>
            </a:extLst>
          </p:cNvPr>
          <p:cNvSpPr txBox="1"/>
          <p:nvPr/>
        </p:nvSpPr>
        <p:spPr>
          <a:xfrm>
            <a:off x="1628335" y="4601677"/>
            <a:ext cx="9580099" cy="2256323"/>
          </a:xfrm>
          <a:prstGeom prst="rect">
            <a:avLst/>
          </a:prstGeom>
          <a:noFill/>
        </p:spPr>
        <p:txBody>
          <a:bodyPr wrap="square">
            <a:spAutoFit/>
          </a:bodyPr>
          <a:lstStyle/>
          <a:p>
            <a:pPr algn="just">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Combine all three techniques to paraphrase the final paragraph.</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top half of the brain is called the cerebrum, and it is divided into a left and a right half. The left hemisphere is thought to be the home of logic and the right is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centre</a:t>
            </a:r>
            <a:r>
              <a:rPr lang="en-US" sz="1800" dirty="0">
                <a:effectLst/>
                <a:latin typeface="Calibri" panose="020F0502020204030204" pitchFamily="34" charset="0"/>
                <a:ea typeface="Calibri" panose="020F0502020204030204" pitchFamily="34" charset="0"/>
                <a:cs typeface="Times New Roman" panose="02020603050405020304" pitchFamily="18" charset="0"/>
              </a:rPr>
              <a:t> of intuition. Dr Verma found that with women most of the pathways went between the two halves, while with men they stayed inside the hemispheres. She believes that these results explain the gender differences in abilities, such as women’s social competence compared to men’s more intense focus on a limited area.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9616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AA1C7C-39D3-42BA-9DC2-8FBAA2CC67BA}"/>
              </a:ext>
            </a:extLst>
          </p:cNvPr>
          <p:cNvSpPr>
            <a:spLocks noGrp="1"/>
          </p:cNvSpPr>
          <p:nvPr>
            <p:ph type="title"/>
          </p:nvPr>
        </p:nvSpPr>
        <p:spPr>
          <a:xfrm>
            <a:off x="1371600" y="685800"/>
            <a:ext cx="9601200" cy="467751"/>
          </a:xfrm>
        </p:spPr>
        <p:txBody>
          <a:bodyPr>
            <a:normAutofit fontScale="90000"/>
          </a:bodyPr>
          <a:lstStyle/>
          <a:p>
            <a:r>
              <a:rPr lang="en-US" sz="2700" b="1" dirty="0">
                <a:effectLst/>
                <a:latin typeface="Calibri" panose="020F0502020204030204" pitchFamily="34" charset="0"/>
                <a:ea typeface="Calibri" panose="020F0502020204030204" pitchFamily="34" charset="0"/>
                <a:cs typeface="Times New Roman" panose="02020603050405020304" pitchFamily="18" charset="0"/>
              </a:rPr>
              <a:t>Using verbs of reference</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dirty="0"/>
          </a:p>
        </p:txBody>
      </p:sp>
      <p:sp>
        <p:nvSpPr>
          <p:cNvPr id="4" name="TextBox 3">
            <a:extLst>
              <a:ext uri="{FF2B5EF4-FFF2-40B4-BE49-F238E27FC236}">
                <a16:creationId xmlns:a16="http://schemas.microsoft.com/office/drawing/2014/main" id="{D794AD1D-1BD6-482D-9AF9-C4EBAF1C37CA}"/>
              </a:ext>
            </a:extLst>
          </p:cNvPr>
          <p:cNvSpPr txBox="1"/>
          <p:nvPr/>
        </p:nvSpPr>
        <p:spPr>
          <a:xfrm>
            <a:off x="1371600" y="2180885"/>
            <a:ext cx="3186332" cy="923330"/>
          </a:xfrm>
          <a:prstGeom prst="rect">
            <a:avLst/>
          </a:prstGeom>
          <a:noFill/>
        </p:spPr>
        <p:txBody>
          <a:bodyPr wrap="square">
            <a:spAutoFit/>
          </a:bodyPr>
          <a:lstStyle/>
          <a:p>
            <a:r>
              <a:rPr lang="en-US" dirty="0"/>
              <a:t>Referring verbs are used to summarize another writer’s ideas:</a:t>
            </a:r>
            <a:endParaRPr lang="ru-KZ" dirty="0"/>
          </a:p>
        </p:txBody>
      </p:sp>
      <p:sp>
        <p:nvSpPr>
          <p:cNvPr id="6" name="TextBox 5">
            <a:extLst>
              <a:ext uri="{FF2B5EF4-FFF2-40B4-BE49-F238E27FC236}">
                <a16:creationId xmlns:a16="http://schemas.microsoft.com/office/drawing/2014/main" id="{6471CB4D-BD1B-4C4B-929E-02484223BDAF}"/>
              </a:ext>
            </a:extLst>
          </p:cNvPr>
          <p:cNvSpPr txBox="1"/>
          <p:nvPr/>
        </p:nvSpPr>
        <p:spPr>
          <a:xfrm>
            <a:off x="5440680" y="1903886"/>
            <a:ext cx="6098344" cy="1477328"/>
          </a:xfrm>
          <a:prstGeom prst="rect">
            <a:avLst/>
          </a:prstGeom>
          <a:noFill/>
        </p:spPr>
        <p:txBody>
          <a:bodyPr wrap="square">
            <a:spAutoFit/>
          </a:bodyPr>
          <a:lstStyle/>
          <a:p>
            <a:r>
              <a:rPr lang="en-US" dirty="0"/>
              <a:t>Previn </a:t>
            </a:r>
            <a:r>
              <a:rPr lang="en-US" b="1" dirty="0"/>
              <a:t>argued that </a:t>
            </a:r>
            <a:r>
              <a:rPr lang="en-US" dirty="0"/>
              <a:t>global warming was mainly caused by the solar cycle.</a:t>
            </a:r>
          </a:p>
          <a:p>
            <a:endParaRPr lang="en-US" dirty="0"/>
          </a:p>
          <a:p>
            <a:r>
              <a:rPr lang="en-US" dirty="0"/>
              <a:t>Bakewell (1992) </a:t>
            </a:r>
            <a:r>
              <a:rPr lang="en-US" b="1" dirty="0"/>
              <a:t>found that </a:t>
            </a:r>
            <a:r>
              <a:rPr lang="en-US" dirty="0"/>
              <a:t>most managers tended to use traditional terms . . .</a:t>
            </a:r>
          </a:p>
        </p:txBody>
      </p:sp>
    </p:spTree>
    <p:extLst>
      <p:ext uri="{BB962C8B-B14F-4D97-AF65-F5344CB8AC3E}">
        <p14:creationId xmlns:p14="http://schemas.microsoft.com/office/powerpoint/2010/main" val="404524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ультимедиа в Интернете 3" title="Plagiarism - SNL">
            <a:hlinkClick r:id="" action="ppaction://media"/>
            <a:extLst>
              <a:ext uri="{FF2B5EF4-FFF2-40B4-BE49-F238E27FC236}">
                <a16:creationId xmlns:a16="http://schemas.microsoft.com/office/drawing/2014/main" id="{60B7419B-83E8-42FE-A2FC-134EBEBFB782}"/>
              </a:ext>
            </a:extLst>
          </p:cNvPr>
          <p:cNvPicPr>
            <a:picLocks noRot="1" noChangeAspect="1"/>
          </p:cNvPicPr>
          <p:nvPr>
            <a:videoFile r:link="rId1"/>
          </p:nvPr>
        </p:nvPicPr>
        <p:blipFill>
          <a:blip r:embed="rId3"/>
          <a:stretch>
            <a:fillRect/>
          </a:stretch>
        </p:blipFill>
        <p:spPr>
          <a:xfrm>
            <a:off x="1603513" y="1388629"/>
            <a:ext cx="6054035" cy="3420530"/>
          </a:xfrm>
          <a:prstGeom prst="roundRect">
            <a:avLst>
              <a:gd name="adj" fmla="val 5439"/>
            </a:avLst>
          </a:prstGeom>
          <a:ln>
            <a:noFill/>
          </a:ln>
          <a:effectLst>
            <a:innerShdw blurRad="114300" dist="50800">
              <a:srgbClr val="000000">
                <a:alpha val="0"/>
              </a:srgbClr>
            </a:innerShdw>
          </a:effectLst>
        </p:spPr>
      </p:pic>
    </p:spTree>
    <p:extLst>
      <p:ext uri="{BB962C8B-B14F-4D97-AF65-F5344CB8AC3E}">
        <p14:creationId xmlns:p14="http://schemas.microsoft.com/office/powerpoint/2010/main" val="145854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B4E7C7-A37E-499F-B1D7-F03F6C3F8608}"/>
              </a:ext>
            </a:extLst>
          </p:cNvPr>
          <p:cNvSpPr txBox="1"/>
          <p:nvPr/>
        </p:nvSpPr>
        <p:spPr>
          <a:xfrm>
            <a:off x="1121898" y="2752372"/>
            <a:ext cx="3866270" cy="736355"/>
          </a:xfrm>
          <a:prstGeom prst="rect">
            <a:avLst/>
          </a:prstGeom>
          <a:noFill/>
        </p:spPr>
        <p:txBody>
          <a:bodyPr wrap="square">
            <a:spAutoFit/>
          </a:bodyPr>
          <a:lstStyle/>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They may also be used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to introduce a quotation</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F9F7FDF-D7D3-4378-AE5B-100C17160E62}"/>
              </a:ext>
            </a:extLst>
          </p:cNvPr>
          <p:cNvSpPr txBox="1"/>
          <p:nvPr/>
        </p:nvSpPr>
        <p:spPr>
          <a:xfrm>
            <a:off x="5739618" y="2766257"/>
            <a:ext cx="6091311" cy="375552"/>
          </a:xfrm>
          <a:prstGeom prst="rect">
            <a:avLst/>
          </a:prstGeom>
          <a:noFill/>
        </p:spPr>
        <p:txBody>
          <a:bodyPr wrap="square">
            <a:spAutoFit/>
          </a:bodyPr>
          <a:lstStyle/>
          <a:p>
            <a:pPr algn="just">
              <a:lnSpc>
                <a:spcPct val="107000"/>
              </a:lnSpc>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 . . as Scott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observed:</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‘Comment is free but facts are sacred.’</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7155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80F2070-6C59-44DC-8C4C-2D20ED586A9E}"/>
              </a:ext>
            </a:extLst>
          </p:cNvPr>
          <p:cNvSpPr txBox="1"/>
          <p:nvPr/>
        </p:nvSpPr>
        <p:spPr>
          <a:xfrm>
            <a:off x="1487072" y="757870"/>
            <a:ext cx="7529732" cy="461665"/>
          </a:xfrm>
          <a:prstGeom prst="rect">
            <a:avLst/>
          </a:prstGeom>
          <a:noFill/>
        </p:spPr>
        <p:txBody>
          <a:bodyPr wrap="square">
            <a:spAutoFit/>
          </a:bodyPr>
          <a:lstStyle/>
          <a:p>
            <a:r>
              <a:rPr lang="en-US" sz="2400" dirty="0"/>
              <a:t>The following mean that the writer is </a:t>
            </a:r>
            <a:r>
              <a:rPr lang="en-US" sz="2400" b="1" dirty="0">
                <a:solidFill>
                  <a:schemeClr val="accent5">
                    <a:lumMod val="75000"/>
                  </a:schemeClr>
                </a:solidFill>
              </a:rPr>
              <a:t>presenting a case</a:t>
            </a:r>
            <a:r>
              <a:rPr lang="en-US" sz="2400" dirty="0"/>
              <a:t>:</a:t>
            </a:r>
            <a:endParaRPr lang="ru-KZ" sz="2400" dirty="0"/>
          </a:p>
        </p:txBody>
      </p:sp>
      <p:sp>
        <p:nvSpPr>
          <p:cNvPr id="6" name="TextBox 5">
            <a:extLst>
              <a:ext uri="{FF2B5EF4-FFF2-40B4-BE49-F238E27FC236}">
                <a16:creationId xmlns:a16="http://schemas.microsoft.com/office/drawing/2014/main" id="{7D941CB9-9CFE-40F6-95FD-DC88FF75AA1A}"/>
              </a:ext>
            </a:extLst>
          </p:cNvPr>
          <p:cNvSpPr txBox="1"/>
          <p:nvPr/>
        </p:nvSpPr>
        <p:spPr>
          <a:xfrm>
            <a:off x="1375117" y="1869217"/>
            <a:ext cx="2029265" cy="2554545"/>
          </a:xfrm>
          <a:prstGeom prst="rect">
            <a:avLst/>
          </a:prstGeom>
          <a:noFill/>
        </p:spPr>
        <p:txBody>
          <a:bodyPr wrap="square">
            <a:spAutoFit/>
          </a:bodyPr>
          <a:lstStyle/>
          <a:p>
            <a:r>
              <a:rPr lang="en-US" sz="2000" b="1" dirty="0"/>
              <a:t>argue</a:t>
            </a:r>
          </a:p>
          <a:p>
            <a:r>
              <a:rPr lang="en-US" sz="2000" b="1" dirty="0"/>
              <a:t>claim </a:t>
            </a:r>
          </a:p>
          <a:p>
            <a:r>
              <a:rPr lang="en-US" sz="2000" b="1" dirty="0"/>
              <a:t>consider </a:t>
            </a:r>
          </a:p>
          <a:p>
            <a:r>
              <a:rPr lang="en-US" sz="2000" b="1" dirty="0"/>
              <a:t>hypothesize </a:t>
            </a:r>
          </a:p>
          <a:p>
            <a:r>
              <a:rPr lang="en-US" sz="2000" b="1" dirty="0"/>
              <a:t>suggest </a:t>
            </a:r>
          </a:p>
          <a:p>
            <a:r>
              <a:rPr lang="en-US" sz="2000" b="1" dirty="0"/>
              <a:t>believe </a:t>
            </a:r>
          </a:p>
          <a:p>
            <a:r>
              <a:rPr lang="en-US" sz="2000" b="1" dirty="0"/>
              <a:t>think </a:t>
            </a:r>
          </a:p>
          <a:p>
            <a:r>
              <a:rPr lang="en-US" sz="2000" b="1" dirty="0"/>
              <a:t>state</a:t>
            </a:r>
            <a:endParaRPr lang="ru-KZ" sz="2000" b="1" dirty="0"/>
          </a:p>
        </p:txBody>
      </p:sp>
      <p:sp>
        <p:nvSpPr>
          <p:cNvPr id="8" name="TextBox 7">
            <a:extLst>
              <a:ext uri="{FF2B5EF4-FFF2-40B4-BE49-F238E27FC236}">
                <a16:creationId xmlns:a16="http://schemas.microsoft.com/office/drawing/2014/main" id="{D01E0DAF-5330-4C1E-B994-C230F7A86A1E}"/>
              </a:ext>
            </a:extLst>
          </p:cNvPr>
          <p:cNvSpPr txBox="1"/>
          <p:nvPr/>
        </p:nvSpPr>
        <p:spPr>
          <a:xfrm>
            <a:off x="4019842" y="2721114"/>
            <a:ext cx="7304649" cy="400110"/>
          </a:xfrm>
          <a:prstGeom prst="rect">
            <a:avLst/>
          </a:prstGeom>
          <a:noFill/>
        </p:spPr>
        <p:txBody>
          <a:bodyPr wrap="square">
            <a:spAutoFit/>
          </a:bodyPr>
          <a:lstStyle/>
          <a:p>
            <a:r>
              <a:rPr lang="en-US" sz="2000" dirty="0"/>
              <a:t>Melville (2007) </a:t>
            </a:r>
            <a:r>
              <a:rPr lang="en-US" sz="2000" b="1" dirty="0">
                <a:solidFill>
                  <a:schemeClr val="accent5">
                    <a:lumMod val="75000"/>
                  </a:schemeClr>
                </a:solidFill>
              </a:rPr>
              <a:t>suggested</a:t>
            </a:r>
            <a:r>
              <a:rPr lang="en-US" sz="2000" dirty="0"/>
              <a:t> that eating raw eggs could be harmful.</a:t>
            </a:r>
            <a:endParaRPr lang="ru-KZ" sz="2000" dirty="0"/>
          </a:p>
        </p:txBody>
      </p:sp>
    </p:spTree>
    <p:extLst>
      <p:ext uri="{BB962C8B-B14F-4D97-AF65-F5344CB8AC3E}">
        <p14:creationId xmlns:p14="http://schemas.microsoft.com/office/powerpoint/2010/main" val="2943498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F37F5-5EFC-4D23-B603-6B29B0CFFF05}"/>
              </a:ext>
            </a:extLst>
          </p:cNvPr>
          <p:cNvSpPr>
            <a:spLocks noGrp="1"/>
          </p:cNvSpPr>
          <p:nvPr>
            <p:ph type="title"/>
          </p:nvPr>
        </p:nvSpPr>
        <p:spPr>
          <a:xfrm>
            <a:off x="1371600" y="685800"/>
            <a:ext cx="9601200" cy="467751"/>
          </a:xfrm>
        </p:spPr>
        <p:txBody>
          <a:bodyPr>
            <a:normAutofit/>
          </a:bodyPr>
          <a:lstStyle/>
          <a:p>
            <a:r>
              <a:rPr lang="en-US" sz="2400" dirty="0"/>
              <a:t>A second group describe </a:t>
            </a:r>
            <a:r>
              <a:rPr lang="en-US" sz="2400" b="1" dirty="0">
                <a:solidFill>
                  <a:schemeClr val="accent5">
                    <a:lumMod val="75000"/>
                  </a:schemeClr>
                </a:solidFill>
              </a:rPr>
              <a:t>a reaction to a previously stated position</a:t>
            </a:r>
            <a:r>
              <a:rPr lang="en-US" sz="2400" dirty="0"/>
              <a:t>:</a:t>
            </a:r>
            <a:endParaRPr lang="ru-KZ" sz="2400" dirty="0"/>
          </a:p>
        </p:txBody>
      </p:sp>
      <p:sp>
        <p:nvSpPr>
          <p:cNvPr id="4" name="TextBox 3">
            <a:extLst>
              <a:ext uri="{FF2B5EF4-FFF2-40B4-BE49-F238E27FC236}">
                <a16:creationId xmlns:a16="http://schemas.microsoft.com/office/drawing/2014/main" id="{B29B0FF8-78DC-48EF-893F-FF8A255AEE5A}"/>
              </a:ext>
            </a:extLst>
          </p:cNvPr>
          <p:cNvSpPr txBox="1"/>
          <p:nvPr/>
        </p:nvSpPr>
        <p:spPr>
          <a:xfrm>
            <a:off x="1371600" y="2122436"/>
            <a:ext cx="1779563" cy="1631216"/>
          </a:xfrm>
          <a:prstGeom prst="rect">
            <a:avLst/>
          </a:prstGeom>
          <a:noFill/>
        </p:spPr>
        <p:txBody>
          <a:bodyPr wrap="square">
            <a:spAutoFit/>
          </a:bodyPr>
          <a:lstStyle/>
          <a:p>
            <a:r>
              <a:rPr lang="en-US" sz="2000" b="1" dirty="0"/>
              <a:t>accept </a:t>
            </a:r>
          </a:p>
          <a:p>
            <a:r>
              <a:rPr lang="en-US" sz="2000" b="1" dirty="0"/>
              <a:t>admit </a:t>
            </a:r>
          </a:p>
          <a:p>
            <a:r>
              <a:rPr lang="en-US" sz="2000" b="1" dirty="0"/>
              <a:t>agree with </a:t>
            </a:r>
          </a:p>
          <a:p>
            <a:r>
              <a:rPr lang="en-US" sz="2000" b="1" dirty="0"/>
              <a:t>deny </a:t>
            </a:r>
          </a:p>
          <a:p>
            <a:r>
              <a:rPr lang="en-US" sz="2000" b="1" dirty="0"/>
              <a:t>doubt</a:t>
            </a:r>
            <a:endParaRPr lang="ru-KZ" sz="2000" b="1" dirty="0"/>
          </a:p>
        </p:txBody>
      </p:sp>
      <p:sp>
        <p:nvSpPr>
          <p:cNvPr id="6" name="TextBox 5">
            <a:extLst>
              <a:ext uri="{FF2B5EF4-FFF2-40B4-BE49-F238E27FC236}">
                <a16:creationId xmlns:a16="http://schemas.microsoft.com/office/drawing/2014/main" id="{D464E8BE-E47A-4B7A-A0F5-85BF02A25853}"/>
              </a:ext>
            </a:extLst>
          </p:cNvPr>
          <p:cNvSpPr txBox="1"/>
          <p:nvPr/>
        </p:nvSpPr>
        <p:spPr>
          <a:xfrm>
            <a:off x="3541540" y="2584101"/>
            <a:ext cx="7163973" cy="707886"/>
          </a:xfrm>
          <a:prstGeom prst="rect">
            <a:avLst/>
          </a:prstGeom>
          <a:noFill/>
        </p:spPr>
        <p:txBody>
          <a:bodyPr wrap="square">
            <a:spAutoFit/>
          </a:bodyPr>
          <a:lstStyle/>
          <a:p>
            <a:r>
              <a:rPr lang="en-US" sz="2000" dirty="0" err="1"/>
              <a:t>Handlesmith</a:t>
            </a:r>
            <a:r>
              <a:rPr lang="en-US" sz="2000" dirty="0"/>
              <a:t> </a:t>
            </a:r>
            <a:r>
              <a:rPr lang="en-US" sz="2000" b="1" dirty="0">
                <a:solidFill>
                  <a:schemeClr val="accent5">
                    <a:lumMod val="75000"/>
                  </a:schemeClr>
                </a:solidFill>
              </a:rPr>
              <a:t>doubts </a:t>
            </a:r>
            <a:r>
              <a:rPr lang="en-US" sz="2000" dirty="0"/>
              <a:t>Melville’s suggestion that eating raw eggs . . .</a:t>
            </a:r>
            <a:endParaRPr lang="ru-KZ" sz="2000" dirty="0"/>
          </a:p>
        </p:txBody>
      </p:sp>
    </p:spTree>
    <p:extLst>
      <p:ext uri="{BB962C8B-B14F-4D97-AF65-F5344CB8AC3E}">
        <p14:creationId xmlns:p14="http://schemas.microsoft.com/office/powerpoint/2010/main" val="320765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25C145-DEA4-4AE2-AB53-AC5EAE973AB6}"/>
              </a:ext>
            </a:extLst>
          </p:cNvPr>
          <p:cNvSpPr txBox="1"/>
          <p:nvPr/>
        </p:nvSpPr>
        <p:spPr>
          <a:xfrm>
            <a:off x="1484142" y="1843950"/>
            <a:ext cx="1962443" cy="3170099"/>
          </a:xfrm>
          <a:prstGeom prst="rect">
            <a:avLst/>
          </a:prstGeom>
          <a:noFill/>
        </p:spPr>
        <p:txBody>
          <a:bodyPr wrap="square">
            <a:spAutoFit/>
          </a:bodyPr>
          <a:lstStyle/>
          <a:p>
            <a:r>
              <a:rPr lang="en-US" sz="2000" b="1" dirty="0"/>
              <a:t>assume </a:t>
            </a:r>
          </a:p>
          <a:p>
            <a:r>
              <a:rPr lang="en-US" sz="2000" b="1" dirty="0"/>
              <a:t>conclude </a:t>
            </a:r>
          </a:p>
          <a:p>
            <a:r>
              <a:rPr lang="en-US" sz="2000" b="1" dirty="0"/>
              <a:t>discover </a:t>
            </a:r>
          </a:p>
          <a:p>
            <a:r>
              <a:rPr lang="en-US" sz="2000" b="1" dirty="0"/>
              <a:t>explain </a:t>
            </a:r>
          </a:p>
          <a:p>
            <a:r>
              <a:rPr lang="en-US" sz="2000" b="1" dirty="0"/>
              <a:t>imply </a:t>
            </a:r>
          </a:p>
          <a:p>
            <a:r>
              <a:rPr lang="en-US" sz="2000" b="1" dirty="0"/>
              <a:t>indicate </a:t>
            </a:r>
          </a:p>
          <a:p>
            <a:r>
              <a:rPr lang="en-US" sz="2000" b="1" dirty="0"/>
              <a:t>maintain </a:t>
            </a:r>
          </a:p>
          <a:p>
            <a:r>
              <a:rPr lang="en-US" sz="2000" b="1" dirty="0"/>
              <a:t>presume </a:t>
            </a:r>
          </a:p>
          <a:p>
            <a:r>
              <a:rPr lang="en-US" sz="2000" b="1" dirty="0"/>
              <a:t>reveal </a:t>
            </a:r>
          </a:p>
          <a:p>
            <a:r>
              <a:rPr lang="en-US" sz="2000" b="1" dirty="0"/>
              <a:t>show</a:t>
            </a:r>
            <a:endParaRPr lang="ru-KZ" sz="2000" b="1" dirty="0"/>
          </a:p>
        </p:txBody>
      </p:sp>
      <p:sp>
        <p:nvSpPr>
          <p:cNvPr id="6" name="TextBox 5">
            <a:extLst>
              <a:ext uri="{FF2B5EF4-FFF2-40B4-BE49-F238E27FC236}">
                <a16:creationId xmlns:a16="http://schemas.microsoft.com/office/drawing/2014/main" id="{12D3F542-6202-4124-ACA3-FAD7C5FD8640}"/>
              </a:ext>
            </a:extLst>
          </p:cNvPr>
          <p:cNvSpPr txBox="1"/>
          <p:nvPr/>
        </p:nvSpPr>
        <p:spPr>
          <a:xfrm>
            <a:off x="4399670" y="3059667"/>
            <a:ext cx="6098344" cy="400110"/>
          </a:xfrm>
          <a:prstGeom prst="rect">
            <a:avLst/>
          </a:prstGeom>
          <a:noFill/>
        </p:spPr>
        <p:txBody>
          <a:bodyPr wrap="square">
            <a:spAutoFit/>
          </a:bodyPr>
          <a:lstStyle/>
          <a:p>
            <a:r>
              <a:rPr lang="en-US" sz="2000" dirty="0"/>
              <a:t>Patel (2003) </a:t>
            </a:r>
            <a:r>
              <a:rPr lang="en-US" sz="2000" b="1" dirty="0">
                <a:solidFill>
                  <a:schemeClr val="accent5">
                    <a:lumMod val="75000"/>
                  </a:schemeClr>
                </a:solidFill>
              </a:rPr>
              <a:t>assumes</a:t>
            </a:r>
            <a:r>
              <a:rPr lang="en-US" sz="2000" dirty="0"/>
              <a:t> that inflation will remain low.</a:t>
            </a:r>
            <a:endParaRPr lang="ru-KZ" sz="2000" dirty="0"/>
          </a:p>
        </p:txBody>
      </p:sp>
    </p:spTree>
    <p:extLst>
      <p:ext uri="{BB962C8B-B14F-4D97-AF65-F5344CB8AC3E}">
        <p14:creationId xmlns:p14="http://schemas.microsoft.com/office/powerpoint/2010/main" val="126199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14A44A-0D47-4070-9E40-D127C156FBA7}"/>
              </a:ext>
            </a:extLst>
          </p:cNvPr>
          <p:cNvSpPr>
            <a:spLocks noGrp="1"/>
          </p:cNvSpPr>
          <p:nvPr>
            <p:ph type="title"/>
          </p:nvPr>
        </p:nvSpPr>
        <p:spPr>
          <a:xfrm>
            <a:off x="1371600" y="685800"/>
            <a:ext cx="9601200" cy="777240"/>
          </a:xfrm>
        </p:spPr>
        <p:txBody>
          <a:bodyPr>
            <a:no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Write a sentence referring to what the following writers said (more than one verb may be suitable). Use the past tense.</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endParaRPr lang="ru-KZ" sz="1800" dirty="0"/>
          </a:p>
        </p:txBody>
      </p:sp>
      <p:sp>
        <p:nvSpPr>
          <p:cNvPr id="4" name="TextBox 3">
            <a:extLst>
              <a:ext uri="{FF2B5EF4-FFF2-40B4-BE49-F238E27FC236}">
                <a16:creationId xmlns:a16="http://schemas.microsoft.com/office/drawing/2014/main" id="{6256F286-49FF-4FBD-83E9-8609A9F554CC}"/>
              </a:ext>
            </a:extLst>
          </p:cNvPr>
          <p:cNvSpPr txBox="1"/>
          <p:nvPr/>
        </p:nvSpPr>
        <p:spPr>
          <a:xfrm>
            <a:off x="2780128" y="1341177"/>
            <a:ext cx="6784144" cy="923330"/>
          </a:xfrm>
          <a:prstGeom prst="rect">
            <a:avLst/>
          </a:prstGeom>
          <a:noFill/>
        </p:spPr>
        <p:txBody>
          <a:bodyPr wrap="square">
            <a:spAutoFit/>
          </a:bodyPr>
          <a:lstStyle/>
          <a:p>
            <a:r>
              <a:rPr lang="en-US" dirty="0"/>
              <a:t>Example:</a:t>
            </a:r>
          </a:p>
          <a:p>
            <a:r>
              <a:rPr lang="en-US" dirty="0"/>
              <a:t>Z: ‘My research shows that biofuels are environmentally neutral.’</a:t>
            </a:r>
          </a:p>
          <a:p>
            <a:r>
              <a:rPr lang="en-US" b="1" dirty="0">
                <a:solidFill>
                  <a:schemeClr val="accent5">
                    <a:lumMod val="75000"/>
                  </a:schemeClr>
                </a:solidFill>
              </a:rPr>
              <a:t>Z claimed/argued </a:t>
            </a:r>
            <a:r>
              <a:rPr lang="en-US" dirty="0"/>
              <a:t>that biofuels were environmentally neutral.</a:t>
            </a:r>
          </a:p>
        </p:txBody>
      </p:sp>
      <p:sp>
        <p:nvSpPr>
          <p:cNvPr id="6" name="TextBox 5">
            <a:extLst>
              <a:ext uri="{FF2B5EF4-FFF2-40B4-BE49-F238E27FC236}">
                <a16:creationId xmlns:a16="http://schemas.microsoft.com/office/drawing/2014/main" id="{52B0C5D9-92A3-4DC6-AB1E-31AE16CA2CFF}"/>
              </a:ext>
            </a:extLst>
          </p:cNvPr>
          <p:cNvSpPr txBox="1"/>
          <p:nvPr/>
        </p:nvSpPr>
        <p:spPr>
          <a:xfrm>
            <a:off x="2148839" y="2362982"/>
            <a:ext cx="9161586" cy="3729226"/>
          </a:xfrm>
          <a:prstGeom prst="rect">
            <a:avLst/>
          </a:prstGeom>
          <a:noFill/>
        </p:spPr>
        <p:txBody>
          <a:bodyPr wrap="square">
            <a:spAutoFit/>
          </a:bodyPr>
          <a:lstStyle/>
          <a:p>
            <a:pPr>
              <a:lnSpc>
                <a:spcPct val="150000"/>
              </a:lnSpc>
            </a:pPr>
            <a:r>
              <a:rPr lang="en-US" sz="2000" dirty="0"/>
              <a:t>(a) A: ‘I may have made a mistake in my calculations on energy loss.’</a:t>
            </a:r>
          </a:p>
          <a:p>
            <a:pPr>
              <a:lnSpc>
                <a:spcPct val="150000"/>
              </a:lnSpc>
            </a:pPr>
            <a:r>
              <a:rPr lang="en-US" sz="2000" dirty="0"/>
              <a:t>(b) B: ‘I did not say that women make better doctors than men.’</a:t>
            </a:r>
          </a:p>
          <a:p>
            <a:pPr>
              <a:lnSpc>
                <a:spcPct val="150000"/>
              </a:lnSpc>
            </a:pPr>
            <a:r>
              <a:rPr lang="en-US" sz="2000" dirty="0"/>
              <a:t>(c) C: ‘Small firms are more dynamic than large ones.’</a:t>
            </a:r>
          </a:p>
          <a:p>
            <a:pPr>
              <a:lnSpc>
                <a:spcPct val="150000"/>
              </a:lnSpc>
            </a:pPr>
            <a:r>
              <a:rPr lang="en-US" sz="2000" dirty="0"/>
              <a:t>(d) D: ‘I support C’s views on small firms.’</a:t>
            </a:r>
          </a:p>
          <a:p>
            <a:pPr>
              <a:lnSpc>
                <a:spcPct val="150000"/>
              </a:lnSpc>
            </a:pPr>
            <a:r>
              <a:rPr lang="en-US" sz="2000" dirty="0"/>
              <a:t>(e) E: ‘I’m not sure, but most people probably work to earn money.’</a:t>
            </a:r>
          </a:p>
          <a:p>
            <a:pPr>
              <a:lnSpc>
                <a:spcPct val="150000"/>
              </a:lnSpc>
            </a:pPr>
            <a:r>
              <a:rPr lang="en-US" sz="2000" dirty="0"/>
              <a:t>(f) F: ‘After much research, I’ve found that allergies are becoming more common.’</a:t>
            </a:r>
          </a:p>
          <a:p>
            <a:pPr>
              <a:lnSpc>
                <a:spcPct val="150000"/>
              </a:lnSpc>
            </a:pPr>
            <a:r>
              <a:rPr lang="en-US" sz="2000" dirty="0"/>
              <a:t>(g) G: ‘I think it unlikely that electric cars will replace conventional ones.’</a:t>
            </a:r>
          </a:p>
          <a:p>
            <a:pPr>
              <a:lnSpc>
                <a:spcPct val="150000"/>
              </a:lnSpc>
            </a:pPr>
            <a:r>
              <a:rPr lang="en-US" sz="2000" dirty="0"/>
              <a:t>(h) H: ‘There may be a link between crime and sunspot activity.’</a:t>
            </a:r>
          </a:p>
        </p:txBody>
      </p:sp>
    </p:spTree>
    <p:extLst>
      <p:ext uri="{BB962C8B-B14F-4D97-AF65-F5344CB8AC3E}">
        <p14:creationId xmlns:p14="http://schemas.microsoft.com/office/powerpoint/2010/main" val="3151535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4C288091-37A1-42BB-8E1F-EA8994723626}"/>
              </a:ext>
            </a:extLst>
          </p:cNvPr>
          <p:cNvSpPr/>
          <p:nvPr/>
        </p:nvSpPr>
        <p:spPr>
          <a:xfrm>
            <a:off x="2447778" y="478303"/>
            <a:ext cx="8285871" cy="136456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000"/>
              <a:t>somebody/thing + for + noun/gerund</a:t>
            </a:r>
            <a:endParaRPr lang="ru-KZ" sz="2000"/>
          </a:p>
        </p:txBody>
      </p:sp>
      <p:sp>
        <p:nvSpPr>
          <p:cNvPr id="5" name="TextBox 4">
            <a:extLst>
              <a:ext uri="{FF2B5EF4-FFF2-40B4-BE49-F238E27FC236}">
                <a16:creationId xmlns:a16="http://schemas.microsoft.com/office/drawing/2014/main" id="{A5A94D16-CAE4-4117-ACF2-46C65EEF2B13}"/>
              </a:ext>
            </a:extLst>
          </p:cNvPr>
          <p:cNvSpPr txBox="1"/>
          <p:nvPr/>
        </p:nvSpPr>
        <p:spPr>
          <a:xfrm>
            <a:off x="1895622" y="2727346"/>
            <a:ext cx="1550963" cy="1631216"/>
          </a:xfrm>
          <a:prstGeom prst="rect">
            <a:avLst/>
          </a:prstGeom>
          <a:noFill/>
        </p:spPr>
        <p:txBody>
          <a:bodyPr wrap="square">
            <a:spAutoFit/>
          </a:bodyPr>
          <a:lstStyle/>
          <a:p>
            <a:r>
              <a:rPr lang="en-US" sz="2000" b="1" dirty="0"/>
              <a:t>blame </a:t>
            </a:r>
          </a:p>
          <a:p>
            <a:r>
              <a:rPr lang="en-US" sz="2000" b="1" dirty="0"/>
              <a:t>censure</a:t>
            </a:r>
          </a:p>
          <a:p>
            <a:r>
              <a:rPr lang="en-US" sz="2000" b="1" dirty="0"/>
              <a:t>commend </a:t>
            </a:r>
          </a:p>
          <a:p>
            <a:r>
              <a:rPr lang="en-US" sz="2000" b="1" dirty="0"/>
              <a:t>condemn </a:t>
            </a:r>
          </a:p>
          <a:p>
            <a:r>
              <a:rPr lang="en-US" sz="2000" b="1" dirty="0"/>
              <a:t>criticize</a:t>
            </a:r>
            <a:endParaRPr lang="ru-KZ" sz="2000" b="1" dirty="0"/>
          </a:p>
        </p:txBody>
      </p:sp>
      <p:sp>
        <p:nvSpPr>
          <p:cNvPr id="7" name="TextBox 6">
            <a:extLst>
              <a:ext uri="{FF2B5EF4-FFF2-40B4-BE49-F238E27FC236}">
                <a16:creationId xmlns:a16="http://schemas.microsoft.com/office/drawing/2014/main" id="{BE81A22B-55FA-439A-8AAE-4D6234685936}"/>
              </a:ext>
            </a:extLst>
          </p:cNvPr>
          <p:cNvSpPr txBox="1"/>
          <p:nvPr/>
        </p:nvSpPr>
        <p:spPr>
          <a:xfrm>
            <a:off x="4198034" y="3244334"/>
            <a:ext cx="6098344" cy="400110"/>
          </a:xfrm>
          <a:prstGeom prst="rect">
            <a:avLst/>
          </a:prstGeom>
          <a:noFill/>
        </p:spPr>
        <p:txBody>
          <a:bodyPr wrap="square">
            <a:spAutoFit/>
          </a:bodyPr>
          <a:lstStyle/>
          <a:p>
            <a:r>
              <a:rPr lang="en-US" sz="2000" dirty="0"/>
              <a:t>Lee (1998) </a:t>
            </a:r>
            <a:r>
              <a:rPr lang="en-US" sz="2000" b="1" dirty="0">
                <a:solidFill>
                  <a:schemeClr val="accent5">
                    <a:lumMod val="75000"/>
                  </a:schemeClr>
                </a:solidFill>
              </a:rPr>
              <a:t>blamed</a:t>
            </a:r>
            <a:r>
              <a:rPr lang="en-US" sz="2000" dirty="0"/>
              <a:t> the media </a:t>
            </a:r>
            <a:r>
              <a:rPr lang="en-US" sz="2000" b="1" dirty="0">
                <a:solidFill>
                  <a:schemeClr val="accent5">
                    <a:lumMod val="75000"/>
                  </a:schemeClr>
                </a:solidFill>
              </a:rPr>
              <a:t>for</a:t>
            </a:r>
            <a:r>
              <a:rPr lang="en-US" sz="2000" dirty="0"/>
              <a:t> creat</a:t>
            </a:r>
            <a:r>
              <a:rPr lang="en-US" sz="2000" b="1" dirty="0">
                <a:solidFill>
                  <a:schemeClr val="accent5">
                    <a:lumMod val="75000"/>
                  </a:schemeClr>
                </a:solidFill>
              </a:rPr>
              <a:t>ing</a:t>
            </a:r>
            <a:r>
              <a:rPr lang="en-US" sz="2000" dirty="0"/>
              <a:t> uncertainty.</a:t>
            </a:r>
            <a:endParaRPr lang="ru-KZ" sz="2000" dirty="0"/>
          </a:p>
        </p:txBody>
      </p:sp>
    </p:spTree>
    <p:extLst>
      <p:ext uri="{BB962C8B-B14F-4D97-AF65-F5344CB8AC3E}">
        <p14:creationId xmlns:p14="http://schemas.microsoft.com/office/powerpoint/2010/main" val="3715090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85F3C83F-8640-4E48-9DF9-4493B9DE2460}"/>
              </a:ext>
            </a:extLst>
          </p:cNvPr>
          <p:cNvSpPr/>
          <p:nvPr/>
        </p:nvSpPr>
        <p:spPr>
          <a:xfrm>
            <a:off x="2996418" y="844062"/>
            <a:ext cx="6288259" cy="92846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000" b="1"/>
              <a:t>somebody/thing + as + noun/gerund</a:t>
            </a:r>
            <a:endParaRPr lang="ru-KZ" sz="2000" b="1"/>
          </a:p>
        </p:txBody>
      </p:sp>
      <p:sp>
        <p:nvSpPr>
          <p:cNvPr id="5" name="TextBox 4">
            <a:extLst>
              <a:ext uri="{FF2B5EF4-FFF2-40B4-BE49-F238E27FC236}">
                <a16:creationId xmlns:a16="http://schemas.microsoft.com/office/drawing/2014/main" id="{CA3E9339-B5DA-4E71-945B-51EC00316958}"/>
              </a:ext>
            </a:extLst>
          </p:cNvPr>
          <p:cNvSpPr txBox="1"/>
          <p:nvPr/>
        </p:nvSpPr>
        <p:spPr>
          <a:xfrm>
            <a:off x="2233245" y="2459504"/>
            <a:ext cx="1888589" cy="3170099"/>
          </a:xfrm>
          <a:prstGeom prst="rect">
            <a:avLst/>
          </a:prstGeom>
          <a:noFill/>
        </p:spPr>
        <p:txBody>
          <a:bodyPr wrap="square">
            <a:spAutoFit/>
          </a:bodyPr>
          <a:lstStyle/>
          <a:p>
            <a:r>
              <a:rPr lang="en-US" sz="2000" b="1" dirty="0"/>
              <a:t>assess </a:t>
            </a:r>
          </a:p>
          <a:p>
            <a:r>
              <a:rPr lang="en-US" sz="2000" b="1" dirty="0"/>
              <a:t>characterize </a:t>
            </a:r>
          </a:p>
          <a:p>
            <a:r>
              <a:rPr lang="en-US" sz="2000" b="1" dirty="0"/>
              <a:t>classify </a:t>
            </a:r>
          </a:p>
          <a:p>
            <a:r>
              <a:rPr lang="en-US" sz="2000" b="1" dirty="0"/>
              <a:t>define </a:t>
            </a:r>
          </a:p>
          <a:p>
            <a:r>
              <a:rPr lang="en-US" sz="2000" b="1" dirty="0"/>
              <a:t>describe </a:t>
            </a:r>
          </a:p>
          <a:p>
            <a:r>
              <a:rPr lang="en-US" sz="2000" b="1" dirty="0"/>
              <a:t>evaluate </a:t>
            </a:r>
          </a:p>
          <a:p>
            <a:r>
              <a:rPr lang="en-US" sz="2000" b="1" dirty="0"/>
              <a:t>identify </a:t>
            </a:r>
          </a:p>
          <a:p>
            <a:r>
              <a:rPr lang="en-US" sz="2000" b="1" dirty="0"/>
              <a:t>interpret </a:t>
            </a:r>
          </a:p>
          <a:p>
            <a:r>
              <a:rPr lang="en-US" sz="2000" b="1" dirty="0"/>
              <a:t>portray </a:t>
            </a:r>
          </a:p>
          <a:p>
            <a:r>
              <a:rPr lang="en-US" sz="2000" b="1" dirty="0"/>
              <a:t>present</a:t>
            </a:r>
            <a:endParaRPr lang="ru-KZ" sz="2000" b="1" dirty="0"/>
          </a:p>
        </p:txBody>
      </p:sp>
      <p:sp>
        <p:nvSpPr>
          <p:cNvPr id="7" name="TextBox 6">
            <a:extLst>
              <a:ext uri="{FF2B5EF4-FFF2-40B4-BE49-F238E27FC236}">
                <a16:creationId xmlns:a16="http://schemas.microsoft.com/office/drawing/2014/main" id="{97A55796-E5A7-4F72-8A56-6D3808CF7D48}"/>
              </a:ext>
            </a:extLst>
          </p:cNvPr>
          <p:cNvSpPr txBox="1"/>
          <p:nvPr/>
        </p:nvSpPr>
        <p:spPr>
          <a:xfrm>
            <a:off x="4413737" y="3105834"/>
            <a:ext cx="7262448" cy="400110"/>
          </a:xfrm>
          <a:prstGeom prst="rect">
            <a:avLst/>
          </a:prstGeom>
          <a:noFill/>
        </p:spPr>
        <p:txBody>
          <a:bodyPr wrap="square">
            <a:spAutoFit/>
          </a:bodyPr>
          <a:lstStyle/>
          <a:p>
            <a:r>
              <a:rPr lang="en-US" sz="2000" dirty="0"/>
              <a:t>Terry </a:t>
            </a:r>
            <a:r>
              <a:rPr lang="en-US" sz="2000" b="1" dirty="0">
                <a:solidFill>
                  <a:schemeClr val="accent5">
                    <a:lumMod val="75000"/>
                  </a:schemeClr>
                </a:solidFill>
              </a:rPr>
              <a:t>interprets</a:t>
            </a:r>
            <a:r>
              <a:rPr lang="en-US" sz="2000" dirty="0"/>
              <a:t> rising oil prices </a:t>
            </a:r>
            <a:r>
              <a:rPr lang="en-US" sz="2000" b="1" dirty="0">
                <a:solidFill>
                  <a:schemeClr val="accent5">
                    <a:lumMod val="75000"/>
                  </a:schemeClr>
                </a:solidFill>
              </a:rPr>
              <a:t>as a result </a:t>
            </a:r>
            <a:r>
              <a:rPr lang="en-US" sz="2000" dirty="0"/>
              <a:t>of the Asian recovery.</a:t>
            </a:r>
            <a:endParaRPr lang="ru-KZ" sz="2000" dirty="0"/>
          </a:p>
        </p:txBody>
      </p:sp>
    </p:spTree>
    <p:extLst>
      <p:ext uri="{BB962C8B-B14F-4D97-AF65-F5344CB8AC3E}">
        <p14:creationId xmlns:p14="http://schemas.microsoft.com/office/powerpoint/2010/main" val="3285658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67EE48-F5C1-4275-B5D2-DEBD3C7630CD}"/>
              </a:ext>
            </a:extLst>
          </p:cNvPr>
          <p:cNvSpPr>
            <a:spLocks noGrp="1"/>
          </p:cNvSpPr>
          <p:nvPr>
            <p:ph type="title"/>
          </p:nvPr>
        </p:nvSpPr>
        <p:spPr>
          <a:xfrm>
            <a:off x="1371600" y="685800"/>
            <a:ext cx="9601200" cy="467751"/>
          </a:xfrm>
        </p:spPr>
        <p:txBody>
          <a:bodyPr>
            <a:normAutofit/>
          </a:bodyPr>
          <a:lstStyle/>
          <a:p>
            <a:r>
              <a:rPr lang="en-US" sz="1800" b="1" dirty="0"/>
              <a:t>Rewrite the following statements using verbs from the lists </a:t>
            </a:r>
            <a:endParaRPr lang="ru-KZ" sz="1800" b="1" dirty="0"/>
          </a:p>
        </p:txBody>
      </p:sp>
      <p:sp>
        <p:nvSpPr>
          <p:cNvPr id="4" name="TextBox 3">
            <a:extLst>
              <a:ext uri="{FF2B5EF4-FFF2-40B4-BE49-F238E27FC236}">
                <a16:creationId xmlns:a16="http://schemas.microsoft.com/office/drawing/2014/main" id="{91A937E8-90D1-4E1E-8596-D670727DEBEE}"/>
              </a:ext>
            </a:extLst>
          </p:cNvPr>
          <p:cNvSpPr txBox="1"/>
          <p:nvPr/>
        </p:nvSpPr>
        <p:spPr>
          <a:xfrm>
            <a:off x="2570870" y="1385558"/>
            <a:ext cx="7670409" cy="923330"/>
          </a:xfrm>
          <a:prstGeom prst="rect">
            <a:avLst/>
          </a:prstGeom>
          <a:noFill/>
        </p:spPr>
        <p:txBody>
          <a:bodyPr wrap="square">
            <a:spAutoFit/>
          </a:bodyPr>
          <a:lstStyle/>
          <a:p>
            <a:r>
              <a:rPr lang="en-US" dirty="0"/>
              <a:t>Example:</a:t>
            </a:r>
          </a:p>
          <a:p>
            <a:r>
              <a:rPr lang="en-US" dirty="0"/>
              <a:t>K: ‘Guttman’s work is responsible for many of the current social problems’.</a:t>
            </a:r>
          </a:p>
          <a:p>
            <a:r>
              <a:rPr lang="en-US" b="1" dirty="0">
                <a:solidFill>
                  <a:schemeClr val="accent5">
                    <a:lumMod val="75000"/>
                  </a:schemeClr>
                </a:solidFill>
              </a:rPr>
              <a:t>K blamed</a:t>
            </a:r>
            <a:r>
              <a:rPr lang="en-US" dirty="0"/>
              <a:t> Guttman’s work for many of the current social problems.</a:t>
            </a:r>
          </a:p>
        </p:txBody>
      </p:sp>
      <p:sp>
        <p:nvSpPr>
          <p:cNvPr id="6" name="TextBox 5">
            <a:extLst>
              <a:ext uri="{FF2B5EF4-FFF2-40B4-BE49-F238E27FC236}">
                <a16:creationId xmlns:a16="http://schemas.microsoft.com/office/drawing/2014/main" id="{A6D74AF8-D97A-491F-A724-6745C180DACB}"/>
              </a:ext>
            </a:extLst>
          </p:cNvPr>
          <p:cNvSpPr txBox="1"/>
          <p:nvPr/>
        </p:nvSpPr>
        <p:spPr>
          <a:xfrm>
            <a:off x="1670538" y="2904639"/>
            <a:ext cx="8219050" cy="3267561"/>
          </a:xfrm>
          <a:prstGeom prst="rect">
            <a:avLst/>
          </a:prstGeom>
          <a:noFill/>
        </p:spPr>
        <p:txBody>
          <a:bodyPr wrap="square">
            <a:spAutoFit/>
          </a:bodyPr>
          <a:lstStyle/>
          <a:p>
            <a:pPr>
              <a:lnSpc>
                <a:spcPct val="150000"/>
              </a:lnSpc>
            </a:pPr>
            <a:r>
              <a:rPr lang="en-US" sz="2000" dirty="0"/>
              <a:t>(a) L: ‘She was very careless about her research methods.’</a:t>
            </a:r>
          </a:p>
          <a:p>
            <a:pPr>
              <a:lnSpc>
                <a:spcPct val="150000"/>
              </a:lnSpc>
            </a:pPr>
            <a:r>
              <a:rPr lang="en-US" sz="2000" dirty="0"/>
              <a:t>(b) M: ‘There are four main types of children in care.’</a:t>
            </a:r>
          </a:p>
          <a:p>
            <a:pPr>
              <a:lnSpc>
                <a:spcPct val="150000"/>
              </a:lnSpc>
            </a:pPr>
            <a:r>
              <a:rPr lang="en-US" sz="2000" dirty="0"/>
              <a:t>(c) N: ‘That company has an excellent record for workplace safety.’</a:t>
            </a:r>
          </a:p>
          <a:p>
            <a:pPr>
              <a:lnSpc>
                <a:spcPct val="150000"/>
              </a:lnSpc>
            </a:pPr>
            <a:r>
              <a:rPr lang="en-US" sz="2000" dirty="0"/>
              <a:t>(d) O: ‘The noises whales make must be expressions of happiness.’</a:t>
            </a:r>
          </a:p>
          <a:p>
            <a:pPr>
              <a:lnSpc>
                <a:spcPct val="150000"/>
              </a:lnSpc>
            </a:pPr>
            <a:r>
              <a:rPr lang="en-US" sz="2000" dirty="0"/>
              <a:t>(e) P: ‘Wind power and biomass will be the leading green energy sources.’</a:t>
            </a:r>
          </a:p>
          <a:p>
            <a:pPr>
              <a:lnSpc>
                <a:spcPct val="150000"/>
              </a:lnSpc>
            </a:pPr>
            <a:r>
              <a:rPr lang="en-US" sz="2000" dirty="0"/>
              <a:t>(f) Q: ‘Darwin was the most influential naturalist of the nineteenth century.’</a:t>
            </a:r>
          </a:p>
          <a:p>
            <a:pPr>
              <a:lnSpc>
                <a:spcPct val="150000"/>
              </a:lnSpc>
            </a:pPr>
            <a:endParaRPr lang="en-US" sz="2000" dirty="0"/>
          </a:p>
        </p:txBody>
      </p:sp>
    </p:spTree>
    <p:extLst>
      <p:ext uri="{BB962C8B-B14F-4D97-AF65-F5344CB8AC3E}">
        <p14:creationId xmlns:p14="http://schemas.microsoft.com/office/powerpoint/2010/main" val="1174318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A35DED-F2F9-4A4B-B69A-B7D43C5D6C66}"/>
              </a:ext>
            </a:extLst>
          </p:cNvPr>
          <p:cNvSpPr txBox="1"/>
          <p:nvPr/>
        </p:nvSpPr>
        <p:spPr>
          <a:xfrm>
            <a:off x="1060174" y="2139652"/>
            <a:ext cx="10045148" cy="2352952"/>
          </a:xfrm>
          <a:prstGeom prst="rect">
            <a:avLst/>
          </a:prstGeom>
          <a:noFill/>
        </p:spPr>
        <p:txBody>
          <a:bodyPr wrap="square">
            <a:spAutoFit/>
          </a:bodyPr>
          <a:lstStyle/>
          <a:p>
            <a:pPr>
              <a:lnSpc>
                <a:spcPct val="150000"/>
              </a:lnSpc>
            </a:pPr>
            <a:r>
              <a:rPr lang="en-US" sz="2000" b="1" dirty="0">
                <a:solidFill>
                  <a:schemeClr val="accent5">
                    <a:lumMod val="75000"/>
                  </a:schemeClr>
                </a:solidFill>
              </a:rPr>
              <a:t>There are several reasons to avoid plagiarism:</a:t>
            </a:r>
          </a:p>
          <a:p>
            <a:pPr>
              <a:lnSpc>
                <a:spcPct val="150000"/>
              </a:lnSpc>
            </a:pPr>
            <a:r>
              <a:rPr lang="en-US" sz="2000" dirty="0"/>
              <a:t>• To show that you understand the rules of the academic community/scientific community</a:t>
            </a:r>
          </a:p>
          <a:p>
            <a:pPr>
              <a:lnSpc>
                <a:spcPct val="150000"/>
              </a:lnSpc>
            </a:pPr>
            <a:r>
              <a:rPr lang="en-US" sz="2000" dirty="0"/>
              <a:t>• Copying the work of others will not help you develop your own understanding</a:t>
            </a:r>
          </a:p>
          <a:p>
            <a:pPr>
              <a:lnSpc>
                <a:spcPct val="150000"/>
              </a:lnSpc>
            </a:pPr>
            <a:r>
              <a:rPr lang="en-US" sz="2000" dirty="0"/>
              <a:t>• Plagiarism is easily detected by teachers and computer software</a:t>
            </a:r>
          </a:p>
          <a:p>
            <a:pPr>
              <a:lnSpc>
                <a:spcPct val="150000"/>
              </a:lnSpc>
            </a:pPr>
            <a:r>
              <a:rPr lang="en-US" sz="2000" dirty="0"/>
              <a:t>• Plagiarism may lead to failing a course or even having to leave college</a:t>
            </a:r>
          </a:p>
        </p:txBody>
      </p:sp>
    </p:spTree>
    <p:extLst>
      <p:ext uri="{BB962C8B-B14F-4D97-AF65-F5344CB8AC3E}">
        <p14:creationId xmlns:p14="http://schemas.microsoft.com/office/powerpoint/2010/main" val="100930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DB106B-8532-4E8D-B17F-29CDBB8A6C11}"/>
              </a:ext>
            </a:extLst>
          </p:cNvPr>
          <p:cNvSpPr txBox="1"/>
          <p:nvPr/>
        </p:nvSpPr>
        <p:spPr>
          <a:xfrm>
            <a:off x="808383" y="875509"/>
            <a:ext cx="6096000" cy="461665"/>
          </a:xfrm>
          <a:prstGeom prst="rect">
            <a:avLst/>
          </a:prstGeom>
          <a:noFill/>
        </p:spPr>
        <p:txBody>
          <a:bodyPr wrap="square">
            <a:spAutoFit/>
          </a:bodyPr>
          <a:lstStyle/>
          <a:p>
            <a:r>
              <a:rPr lang="en-US" sz="2400" b="1" dirty="0">
                <a:solidFill>
                  <a:schemeClr val="accent5">
                    <a:lumMod val="75000"/>
                  </a:schemeClr>
                </a:solidFill>
              </a:rPr>
              <a:t>Acknowledging sources</a:t>
            </a:r>
            <a:endParaRPr lang="ru-KZ" sz="2400" b="1" dirty="0">
              <a:solidFill>
                <a:schemeClr val="accent5">
                  <a:lumMod val="75000"/>
                </a:schemeClr>
              </a:solidFill>
            </a:endParaRPr>
          </a:p>
        </p:txBody>
      </p:sp>
      <p:sp>
        <p:nvSpPr>
          <p:cNvPr id="5" name="TextBox 4">
            <a:extLst>
              <a:ext uri="{FF2B5EF4-FFF2-40B4-BE49-F238E27FC236}">
                <a16:creationId xmlns:a16="http://schemas.microsoft.com/office/drawing/2014/main" id="{2397D7FF-9B0B-46C2-9A52-280C673141AA}"/>
              </a:ext>
            </a:extLst>
          </p:cNvPr>
          <p:cNvSpPr txBox="1"/>
          <p:nvPr/>
        </p:nvSpPr>
        <p:spPr>
          <a:xfrm>
            <a:off x="702364" y="2413337"/>
            <a:ext cx="10588487" cy="2814617"/>
          </a:xfrm>
          <a:prstGeom prst="rect">
            <a:avLst/>
          </a:prstGeom>
          <a:noFill/>
        </p:spPr>
        <p:txBody>
          <a:bodyPr wrap="square">
            <a:spAutoFit/>
          </a:bodyPr>
          <a:lstStyle/>
          <a:p>
            <a:pPr marL="457200" indent="-457200">
              <a:lnSpc>
                <a:spcPct val="150000"/>
              </a:lnSpc>
              <a:buFont typeface="+mj-lt"/>
              <a:buAutoNum type="arabicPeriod"/>
            </a:pPr>
            <a:r>
              <a:rPr lang="en-US" sz="2000" b="1" dirty="0">
                <a:solidFill>
                  <a:schemeClr val="accent2">
                    <a:lumMod val="50000"/>
                  </a:schemeClr>
                </a:solidFill>
              </a:rPr>
              <a:t>Summary and citation</a:t>
            </a:r>
          </a:p>
          <a:p>
            <a:pPr>
              <a:lnSpc>
                <a:spcPct val="150000"/>
              </a:lnSpc>
            </a:pPr>
            <a:r>
              <a:rPr lang="en-US" sz="2000" dirty="0"/>
              <a:t>		</a:t>
            </a:r>
            <a:r>
              <a:rPr lang="en-US" sz="2000" b="1" dirty="0"/>
              <a:t>Smith (2009) claims </a:t>
            </a:r>
            <a:r>
              <a:rPr lang="en-US" sz="2000" dirty="0"/>
              <a:t>that the modern state wields power in new ways.</a:t>
            </a:r>
          </a:p>
          <a:p>
            <a:pPr>
              <a:lnSpc>
                <a:spcPct val="150000"/>
              </a:lnSpc>
            </a:pPr>
            <a:endParaRPr lang="en-US" sz="2000" dirty="0"/>
          </a:p>
          <a:p>
            <a:pPr marL="457200" indent="-457200">
              <a:lnSpc>
                <a:spcPct val="150000"/>
              </a:lnSpc>
              <a:buFont typeface="+mj-lt"/>
              <a:buAutoNum type="arabicPeriod" startAt="2"/>
            </a:pPr>
            <a:r>
              <a:rPr lang="en-US" sz="2000" b="1" dirty="0">
                <a:solidFill>
                  <a:schemeClr val="accent2">
                    <a:lumMod val="50000"/>
                  </a:schemeClr>
                </a:solidFill>
              </a:rPr>
              <a:t>Quotation and citation</a:t>
            </a:r>
          </a:p>
          <a:p>
            <a:pPr lvl="2">
              <a:lnSpc>
                <a:spcPct val="150000"/>
              </a:lnSpc>
            </a:pPr>
            <a:r>
              <a:rPr lang="en-US" sz="2000" b="1" dirty="0"/>
              <a:t>According to Smith: </a:t>
            </a:r>
            <a:r>
              <a:rPr lang="en-US" sz="2000" dirty="0"/>
              <a:t>‘The point is not that the state is in retreat but that it is developing new forms of power . . .’ </a:t>
            </a:r>
            <a:r>
              <a:rPr lang="en-US" sz="2000" b="1" dirty="0"/>
              <a:t>(Smith, 2009: 103).</a:t>
            </a:r>
          </a:p>
        </p:txBody>
      </p:sp>
    </p:spTree>
    <p:extLst>
      <p:ext uri="{BB962C8B-B14F-4D97-AF65-F5344CB8AC3E}">
        <p14:creationId xmlns:p14="http://schemas.microsoft.com/office/powerpoint/2010/main" val="198667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FBAFE1-7F76-4EAA-B906-8D40015F797F}"/>
              </a:ext>
            </a:extLst>
          </p:cNvPr>
          <p:cNvSpPr txBox="1"/>
          <p:nvPr/>
        </p:nvSpPr>
        <p:spPr>
          <a:xfrm>
            <a:off x="834887" y="598508"/>
            <a:ext cx="10853529" cy="967957"/>
          </a:xfrm>
          <a:prstGeom prst="rect">
            <a:avLst/>
          </a:prstGeom>
          <a:noFill/>
        </p:spPr>
        <p:txBody>
          <a:bodyPr wrap="square">
            <a:spAutoFit/>
          </a:bodyPr>
          <a:lstStyle/>
          <a:p>
            <a:pPr>
              <a:lnSpc>
                <a:spcPct val="150000"/>
              </a:lnSpc>
            </a:pPr>
            <a:r>
              <a:rPr lang="en-US" sz="2000"/>
              <a:t>These in-text citations are linked to a list of references at the end of the main text, which includes the following details:</a:t>
            </a:r>
            <a:endParaRPr lang="en-US" sz="2000" dirty="0"/>
          </a:p>
        </p:txBody>
      </p:sp>
      <p:graphicFrame>
        <p:nvGraphicFramePr>
          <p:cNvPr id="2" name="Таблица 1">
            <a:extLst>
              <a:ext uri="{FF2B5EF4-FFF2-40B4-BE49-F238E27FC236}">
                <a16:creationId xmlns:a16="http://schemas.microsoft.com/office/drawing/2014/main" id="{59B8E1A6-A528-425B-908F-5194614C0E28}"/>
              </a:ext>
            </a:extLst>
          </p:cNvPr>
          <p:cNvGraphicFramePr>
            <a:graphicFrameLocks noGrp="1"/>
          </p:cNvGraphicFramePr>
          <p:nvPr>
            <p:extLst>
              <p:ext uri="{D42A27DB-BD31-4B8C-83A1-F6EECF244321}">
                <p14:modId xmlns:p14="http://schemas.microsoft.com/office/powerpoint/2010/main" val="611193343"/>
              </p:ext>
            </p:extLst>
          </p:nvPr>
        </p:nvGraphicFramePr>
        <p:xfrm>
          <a:off x="1688123" y="2672862"/>
          <a:ext cx="8975186" cy="2072525"/>
        </p:xfrm>
        <a:graphic>
          <a:graphicData uri="http://schemas.openxmlformats.org/drawingml/2006/table">
            <a:tbl>
              <a:tblPr firstRow="1" firstCol="1" bandRow="1">
                <a:tableStyleId>{2D5ABB26-0587-4C30-8999-92F81FD0307C}</a:tableStyleId>
              </a:tblPr>
              <a:tblGrid>
                <a:gridCol w="1794838">
                  <a:extLst>
                    <a:ext uri="{9D8B030D-6E8A-4147-A177-3AD203B41FA5}">
                      <a16:colId xmlns:a16="http://schemas.microsoft.com/office/drawing/2014/main" val="2398940400"/>
                    </a:ext>
                  </a:extLst>
                </a:gridCol>
                <a:gridCol w="1794838">
                  <a:extLst>
                    <a:ext uri="{9D8B030D-6E8A-4147-A177-3AD203B41FA5}">
                      <a16:colId xmlns:a16="http://schemas.microsoft.com/office/drawing/2014/main" val="2640343510"/>
                    </a:ext>
                  </a:extLst>
                </a:gridCol>
                <a:gridCol w="1794838">
                  <a:extLst>
                    <a:ext uri="{9D8B030D-6E8A-4147-A177-3AD203B41FA5}">
                      <a16:colId xmlns:a16="http://schemas.microsoft.com/office/drawing/2014/main" val="3632984635"/>
                    </a:ext>
                  </a:extLst>
                </a:gridCol>
                <a:gridCol w="1794838">
                  <a:extLst>
                    <a:ext uri="{9D8B030D-6E8A-4147-A177-3AD203B41FA5}">
                      <a16:colId xmlns:a16="http://schemas.microsoft.com/office/drawing/2014/main" val="2255109390"/>
                    </a:ext>
                  </a:extLst>
                </a:gridCol>
                <a:gridCol w="1795834">
                  <a:extLst>
                    <a:ext uri="{9D8B030D-6E8A-4147-A177-3AD203B41FA5}">
                      <a16:colId xmlns:a16="http://schemas.microsoft.com/office/drawing/2014/main" val="2972598816"/>
                    </a:ext>
                  </a:extLst>
                </a:gridCol>
              </a:tblGrid>
              <a:tr h="976080">
                <a:tc>
                  <a:txBody>
                    <a:bodyPr/>
                    <a:lstStyle/>
                    <a:p>
                      <a:pPr marL="457200">
                        <a:lnSpc>
                          <a:spcPct val="107000"/>
                        </a:lnSpc>
                      </a:pPr>
                      <a:r>
                        <a:rPr lang="en-US" sz="1800" dirty="0">
                          <a:effectLst/>
                        </a:rPr>
                        <a:t>Author</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a:effectLst/>
                        </a:rPr>
                        <a:t>Date</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en-US" sz="1800">
                          <a:effectLst/>
                        </a:rPr>
                        <a:t>Title</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800" dirty="0">
                          <a:effectLst/>
                        </a:rPr>
                        <a:t>Place of publication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a:effectLst/>
                        </a:rPr>
                        <a:t>Publisher</a:t>
                      </a:r>
                      <a:endParaRPr lang="ru-KZ" sz="1800">
                        <a:effectLst/>
                      </a:endParaRPr>
                    </a:p>
                    <a:p>
                      <a:pPr marL="457200">
                        <a:lnSpc>
                          <a:spcPct val="107000"/>
                        </a:lnSpc>
                        <a:spcAft>
                          <a:spcPts val="800"/>
                        </a:spcAft>
                      </a:pPr>
                      <a:r>
                        <a:rPr lang="en-US" sz="1800">
                          <a:effectLst/>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1755658"/>
                  </a:ext>
                </a:extLst>
              </a:tr>
              <a:tr h="1096445">
                <a:tc>
                  <a:txBody>
                    <a:bodyPr/>
                    <a:lstStyle/>
                    <a:p>
                      <a:pPr marL="457200">
                        <a:lnSpc>
                          <a:spcPct val="107000"/>
                        </a:lnSpc>
                      </a:pPr>
                      <a:r>
                        <a:rPr lang="en-US" sz="1800">
                          <a:effectLst/>
                        </a:rPr>
                        <a:t>Smith, M.</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a:effectLst/>
                        </a:rPr>
                        <a:t>(2009)</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a:effectLst/>
                        </a:rPr>
                        <a:t>Power and the State</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dirty="0" err="1">
                          <a:effectLst/>
                        </a:rPr>
                        <a:t>Basingstok</a:t>
                      </a:r>
                      <a:r>
                        <a:rPr lang="en-US" sz="1800" dirty="0">
                          <a:effectLst/>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nSpc>
                          <a:spcPct val="107000"/>
                        </a:lnSpc>
                      </a:pPr>
                      <a:r>
                        <a:rPr lang="en-US" sz="1800" dirty="0">
                          <a:effectLst/>
                        </a:rPr>
                        <a:t>Palgrave Macmillan</a:t>
                      </a:r>
                      <a:endParaRPr lang="ru-KZ" sz="1800" dirty="0">
                        <a:effectLst/>
                      </a:endParaRPr>
                    </a:p>
                    <a:p>
                      <a:pPr marL="457200">
                        <a:lnSpc>
                          <a:spcPct val="107000"/>
                        </a:lnSpc>
                        <a:spcAft>
                          <a:spcPts val="800"/>
                        </a:spcAft>
                      </a:pPr>
                      <a:r>
                        <a:rPr lang="en-US" sz="1800" dirty="0">
                          <a:effectLst/>
                        </a:rPr>
                        <a:t>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6929990"/>
                  </a:ext>
                </a:extLst>
              </a:tr>
            </a:tbl>
          </a:graphicData>
        </a:graphic>
      </p:graphicFrame>
    </p:spTree>
    <p:extLst>
      <p:ext uri="{BB962C8B-B14F-4D97-AF65-F5344CB8AC3E}">
        <p14:creationId xmlns:p14="http://schemas.microsoft.com/office/powerpoint/2010/main" val="291877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928FB1-D457-4E7C-9D98-A30FD01ADD3D}"/>
              </a:ext>
            </a:extLst>
          </p:cNvPr>
          <p:cNvSpPr txBox="1"/>
          <p:nvPr/>
        </p:nvSpPr>
        <p:spPr>
          <a:xfrm>
            <a:off x="829994" y="595590"/>
            <a:ext cx="11197883" cy="707886"/>
          </a:xfrm>
          <a:prstGeom prst="rect">
            <a:avLst/>
          </a:prstGeom>
          <a:noFill/>
        </p:spPr>
        <p:txBody>
          <a:bodyPr wrap="square">
            <a:spAutoFit/>
          </a:bodyPr>
          <a:lstStyle/>
          <a:p>
            <a:r>
              <a:rPr lang="en-US" sz="2000" dirty="0">
                <a:solidFill>
                  <a:srgbClr val="002060"/>
                </a:solidFill>
              </a:rPr>
              <a:t>Working with a partner, consider the following academic situations and decide if they are plagiarism.</a:t>
            </a:r>
          </a:p>
          <a:p>
            <a:endParaRPr lang="en-US" sz="2000" dirty="0"/>
          </a:p>
        </p:txBody>
      </p:sp>
      <p:graphicFrame>
        <p:nvGraphicFramePr>
          <p:cNvPr id="4" name="Таблица 3">
            <a:extLst>
              <a:ext uri="{FF2B5EF4-FFF2-40B4-BE49-F238E27FC236}">
                <a16:creationId xmlns:a16="http://schemas.microsoft.com/office/drawing/2014/main" id="{FA55D152-4AF2-4044-86E1-DA14708808F0}"/>
              </a:ext>
            </a:extLst>
          </p:cNvPr>
          <p:cNvGraphicFramePr>
            <a:graphicFrameLocks noGrp="1"/>
          </p:cNvGraphicFramePr>
          <p:nvPr>
            <p:extLst>
              <p:ext uri="{D42A27DB-BD31-4B8C-83A1-F6EECF244321}">
                <p14:modId xmlns:p14="http://schemas.microsoft.com/office/powerpoint/2010/main" val="2968444927"/>
              </p:ext>
            </p:extLst>
          </p:nvPr>
        </p:nvGraphicFramePr>
        <p:xfrm>
          <a:off x="1674055" y="1178900"/>
          <a:ext cx="9425353" cy="4941702"/>
        </p:xfrm>
        <a:graphic>
          <a:graphicData uri="http://schemas.openxmlformats.org/drawingml/2006/table">
            <a:tbl>
              <a:tblPr firstRow="1" firstCol="1" bandRow="1"/>
              <a:tblGrid>
                <a:gridCol w="7404589">
                  <a:extLst>
                    <a:ext uri="{9D8B030D-6E8A-4147-A177-3AD203B41FA5}">
                      <a16:colId xmlns:a16="http://schemas.microsoft.com/office/drawing/2014/main" val="2920959817"/>
                    </a:ext>
                  </a:extLst>
                </a:gridCol>
                <a:gridCol w="2020764">
                  <a:extLst>
                    <a:ext uri="{9D8B030D-6E8A-4147-A177-3AD203B41FA5}">
                      <a16:colId xmlns:a16="http://schemas.microsoft.com/office/drawing/2014/main" val="4292058163"/>
                    </a:ext>
                  </a:extLst>
                </a:gridCol>
              </a:tblGrid>
              <a:tr h="0">
                <a:tc>
                  <a:txBody>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Situation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800">
                          <a:effectLst/>
                          <a:latin typeface="Calibri" panose="020F0502020204030204" pitchFamily="34" charset="0"/>
                          <a:ea typeface="Calibri" panose="020F0502020204030204" pitchFamily="34" charset="0"/>
                          <a:cs typeface="Times New Roman" panose="02020603050405020304" pitchFamily="18" charset="0"/>
                        </a:rPr>
                        <a:t>Plagiarism? Yes/No</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5862830"/>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 Copying a paragraph but changing a few words and giving a citation.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Yes</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2629137"/>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2. Cutting and pasting a short article from a website, with no citation.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877365"/>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3. Taking two paragraphs from a classmate’s essay, without citation.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6314224"/>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4. Taking a graph from a textbook, giving the source.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729988"/>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5. Taking a quotation from a source, giving a citation but not using quotation marks.</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2986691"/>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6. Using something that you think of as general knowledge (e.g., the ownership of cell phones is increasing worldwide).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4914902"/>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7. Using a paragraph from an essay you wrote and had marked the previous semester, without citation.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1630999"/>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8. Using the results of your own research (e.g., from a survey you did), without citation.</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235319"/>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9. Discussing an essay topic with a group of classmates and using some of their ideas in your own work.</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 </a:t>
                      </a:r>
                      <a:endParaRPr lang="ru-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6025236"/>
                  </a:ext>
                </a:extLst>
              </a:tr>
              <a:tr h="0">
                <a:tc>
                  <a:txBody>
                    <a:bodyPr/>
                    <a:lstStyle/>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10. Giving a citation for some information but misspelling the author’s name.</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404420"/>
                  </a:ext>
                </a:extLst>
              </a:tr>
            </a:tbl>
          </a:graphicData>
        </a:graphic>
      </p:graphicFrame>
    </p:spTree>
    <p:extLst>
      <p:ext uri="{BB962C8B-B14F-4D97-AF65-F5344CB8AC3E}">
        <p14:creationId xmlns:p14="http://schemas.microsoft.com/office/powerpoint/2010/main" val="2092556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4AE044-2951-4389-80FB-66E7D6F4677A}"/>
              </a:ext>
            </a:extLst>
          </p:cNvPr>
          <p:cNvSpPr>
            <a:spLocks noGrp="1"/>
          </p:cNvSpPr>
          <p:nvPr>
            <p:ph type="title"/>
          </p:nvPr>
        </p:nvSpPr>
        <p:spPr/>
        <p:txBody>
          <a:bodyPr>
            <a:normAutofit/>
          </a:bodyPr>
          <a:lstStyle/>
          <a:p>
            <a:r>
              <a:rPr lang="en-US" sz="2800" b="1" dirty="0">
                <a:solidFill>
                  <a:schemeClr val="accent5">
                    <a:lumMod val="75000"/>
                  </a:schemeClr>
                </a:solidFill>
              </a:rPr>
              <a:t>Avoiding plagiarism by </a:t>
            </a:r>
            <a:r>
              <a:rPr lang="en-US" sz="2800" b="1" u="sng" dirty="0">
                <a:solidFill>
                  <a:schemeClr val="accent5">
                    <a:lumMod val="75000"/>
                  </a:schemeClr>
                </a:solidFill>
              </a:rPr>
              <a:t>summarizing</a:t>
            </a:r>
            <a:r>
              <a:rPr lang="en-US" sz="2800" b="1" dirty="0">
                <a:solidFill>
                  <a:schemeClr val="accent5">
                    <a:lumMod val="75000"/>
                  </a:schemeClr>
                </a:solidFill>
              </a:rPr>
              <a:t> and </a:t>
            </a:r>
            <a:r>
              <a:rPr lang="en-US" sz="2800" b="1" u="sng" dirty="0">
                <a:solidFill>
                  <a:schemeClr val="accent5">
                    <a:lumMod val="75000"/>
                  </a:schemeClr>
                </a:solidFill>
              </a:rPr>
              <a:t>paraphrasing</a:t>
            </a:r>
            <a:endParaRPr lang="ru-KZ" sz="2800" b="1" u="sng" dirty="0">
              <a:solidFill>
                <a:schemeClr val="accent5">
                  <a:lumMod val="75000"/>
                </a:schemeClr>
              </a:solidFill>
            </a:endParaRPr>
          </a:p>
        </p:txBody>
      </p:sp>
      <p:sp>
        <p:nvSpPr>
          <p:cNvPr id="4" name="TextBox 3">
            <a:extLst>
              <a:ext uri="{FF2B5EF4-FFF2-40B4-BE49-F238E27FC236}">
                <a16:creationId xmlns:a16="http://schemas.microsoft.com/office/drawing/2014/main" id="{3DCD9F80-9453-4BEB-8D70-6C91298AA6A2}"/>
              </a:ext>
            </a:extLst>
          </p:cNvPr>
          <p:cNvSpPr txBox="1"/>
          <p:nvPr/>
        </p:nvSpPr>
        <p:spPr>
          <a:xfrm>
            <a:off x="1219200" y="2171700"/>
            <a:ext cx="10093569" cy="1429622"/>
          </a:xfrm>
          <a:prstGeom prst="rect">
            <a:avLst/>
          </a:prstGeom>
          <a:noFill/>
        </p:spPr>
        <p:txBody>
          <a:bodyPr wrap="square">
            <a:spAutoFit/>
          </a:bodyPr>
          <a:lstStyle/>
          <a:p>
            <a:pPr marL="342900" lvl="0" indent="-342900">
              <a:lnSpc>
                <a:spcPct val="150000"/>
              </a:lnSpc>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Paraphrasing involves rewriting a text so that the language is significantly different while the content stays the same.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Summarizing means reducing the length of a text but retaining the main points.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28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05B627-10AA-44C8-B902-2AA6F944C8BB}"/>
              </a:ext>
            </a:extLst>
          </p:cNvPr>
          <p:cNvSpPr>
            <a:spLocks noGrp="1"/>
          </p:cNvSpPr>
          <p:nvPr>
            <p:ph type="title"/>
          </p:nvPr>
        </p:nvSpPr>
        <p:spPr>
          <a:xfrm>
            <a:off x="1371600" y="685800"/>
            <a:ext cx="9601200" cy="608428"/>
          </a:xfrm>
        </p:spPr>
        <p:txBody>
          <a:bodyPr>
            <a:normAutofit/>
          </a:bodyPr>
          <a:lstStyle/>
          <a:p>
            <a:r>
              <a:rPr lang="en-US" sz="2400" b="1" dirty="0">
                <a:solidFill>
                  <a:schemeClr val="accent5">
                    <a:lumMod val="75000"/>
                  </a:schemeClr>
                </a:solidFill>
              </a:rPr>
              <a:t>Stages of </a:t>
            </a:r>
            <a:r>
              <a:rPr lang="en-US" sz="2400" b="1" cap="all" dirty="0">
                <a:solidFill>
                  <a:schemeClr val="accent5">
                    <a:lumMod val="75000"/>
                  </a:schemeClr>
                </a:solidFill>
              </a:rPr>
              <a:t>summary</a:t>
            </a:r>
            <a:r>
              <a:rPr lang="en-US" sz="2400" b="1" dirty="0">
                <a:solidFill>
                  <a:schemeClr val="accent5">
                    <a:lumMod val="75000"/>
                  </a:schemeClr>
                </a:solidFill>
              </a:rPr>
              <a:t> writing</a:t>
            </a:r>
            <a:endParaRPr lang="ru-KZ" sz="2400" b="1" dirty="0">
              <a:solidFill>
                <a:schemeClr val="accent5">
                  <a:lumMod val="75000"/>
                </a:schemeClr>
              </a:solidFill>
            </a:endParaRPr>
          </a:p>
        </p:txBody>
      </p:sp>
      <p:sp>
        <p:nvSpPr>
          <p:cNvPr id="4" name="TextBox 3">
            <a:extLst>
              <a:ext uri="{FF2B5EF4-FFF2-40B4-BE49-F238E27FC236}">
                <a16:creationId xmlns:a16="http://schemas.microsoft.com/office/drawing/2014/main" id="{1C7CB6BE-4F2F-45E0-AD47-16D35337251B}"/>
              </a:ext>
            </a:extLst>
          </p:cNvPr>
          <p:cNvSpPr txBox="1"/>
          <p:nvPr/>
        </p:nvSpPr>
        <p:spPr>
          <a:xfrm>
            <a:off x="1371599" y="1595826"/>
            <a:ext cx="10318653" cy="3789242"/>
          </a:xfrm>
          <a:prstGeom prst="rect">
            <a:avLst/>
          </a:prstGeom>
          <a:noFill/>
        </p:spPr>
        <p:txBody>
          <a:bodyPr wrap="square">
            <a:spAutoFit/>
          </a:bodyPr>
          <a:lstStyle/>
          <a:p>
            <a:pPr>
              <a:lnSpc>
                <a:spcPct val="150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Study the stages of summary writing below, which have been mixed up. Put them in the correct order (1–5).</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 Write the summary from your notes, reorganizing the structure if needed.</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(b) Make notes of the key points, paraphrasing where possible.</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 Read the original text carefully and check any new or difficult vocabulary.</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(d) Mark the key points by underlining or highlighting.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 Check the summary to ensure it is accurate and nothing important has been</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changed or lost.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183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FB5449-A4ED-4E3C-8F0D-57BA9B63F01B}"/>
              </a:ext>
            </a:extLst>
          </p:cNvPr>
          <p:cNvSpPr>
            <a:spLocks noGrp="1"/>
          </p:cNvSpPr>
          <p:nvPr>
            <p:ph type="title"/>
          </p:nvPr>
        </p:nvSpPr>
        <p:spPr>
          <a:xfrm>
            <a:off x="1371600" y="685800"/>
            <a:ext cx="2989385" cy="467751"/>
          </a:xfrm>
        </p:spPr>
        <p:txBody>
          <a:bodyPr>
            <a:normAutofit fontScale="90000"/>
          </a:bodyPr>
          <a:lstStyle/>
          <a:p>
            <a:r>
              <a:rPr lang="en-US" sz="2400" b="1" dirty="0">
                <a:latin typeface="Calibri" panose="020F0502020204030204" pitchFamily="34" charset="0"/>
                <a:ea typeface="Calibri" panose="020F0502020204030204" pitchFamily="34" charset="0"/>
                <a:cs typeface="Times New Roman" panose="02020603050405020304" pitchFamily="18" charset="0"/>
              </a:rPr>
              <a:t>WEALTH AND FERTILITY</a:t>
            </a:r>
            <a:br>
              <a:rPr lang="ru-KZ" sz="2400" dirty="0">
                <a:latin typeface="Calibri" panose="020F0502020204030204" pitchFamily="34" charset="0"/>
                <a:ea typeface="Calibri" panose="020F0502020204030204" pitchFamily="34" charset="0"/>
                <a:cs typeface="Times New Roman" panose="02020603050405020304" pitchFamily="18" charset="0"/>
              </a:rPr>
            </a:br>
            <a:endParaRPr lang="ru-KZ" sz="2400" dirty="0"/>
          </a:p>
        </p:txBody>
      </p:sp>
      <p:sp>
        <p:nvSpPr>
          <p:cNvPr id="4" name="TextBox 3">
            <a:extLst>
              <a:ext uri="{FF2B5EF4-FFF2-40B4-BE49-F238E27FC236}">
                <a16:creationId xmlns:a16="http://schemas.microsoft.com/office/drawing/2014/main" id="{733F4E1C-A87F-4EB2-ACF0-1F7C06195608}"/>
              </a:ext>
            </a:extLst>
          </p:cNvPr>
          <p:cNvSpPr txBox="1"/>
          <p:nvPr/>
        </p:nvSpPr>
        <p:spPr>
          <a:xfrm>
            <a:off x="1371600" y="1153551"/>
            <a:ext cx="10318652" cy="4790799"/>
          </a:xfrm>
          <a:prstGeom prst="rect">
            <a:avLst/>
          </a:prstGeom>
          <a:noFill/>
        </p:spPr>
        <p:txBody>
          <a:bodyPr wrap="square">
            <a:spAutoFit/>
          </a:bodyPr>
          <a:lstStyle/>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For most of the past century an inverse correlation between human fertility and economic development has been found. This means that as a country got richer, the average number of children born to each woman got smaller. While in the poorest countries women often have eight children, the rate fell as low as 1.3 children per woman in some European countries such as Italy, which is below the replacement rate. Such a low rate has two likely negative consequences: the population will fall in the long-term, and a growing number of old people will have to be supported by a shrinking number of young.</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But a recent study by researchers from Pennsylvania University suggests that this pattern may be changing. They related a country’s fertility rates to its human development index (HDI), a figure with a maximum value of 1.0 which assesses life expectancy, average income and education level. Over 20 countries now have an HDI of more than 0.9, and in a majority of these the fertility rate has started to increase, and in some is approaching two children per woman. Although there are exceptions such as Japan, it appears that rising levels of wealth and education eventually translate into a desire for more children. </a:t>
            </a: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506860"/>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774</TotalTime>
  <Words>2306</Words>
  <Application>Microsoft Office PowerPoint</Application>
  <PresentationFormat>Широкоэкранный</PresentationFormat>
  <Paragraphs>178</Paragraphs>
  <Slides>27</Slides>
  <Notes>0</Notes>
  <HiddenSlides>0</HiddenSlides>
  <MMClips>1</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Calibri</vt:lpstr>
      <vt:lpstr>Franklin Gothic Book</vt:lpstr>
      <vt:lpstr>Symbol</vt:lpstr>
      <vt:lpstr>Уголки</vt:lpstr>
      <vt:lpstr>Avoiding plagiarism </vt:lpstr>
      <vt:lpstr>Презентация PowerPoint</vt:lpstr>
      <vt:lpstr>Презентация PowerPoint</vt:lpstr>
      <vt:lpstr>Презентация PowerPoint</vt:lpstr>
      <vt:lpstr>Презентация PowerPoint</vt:lpstr>
      <vt:lpstr>Презентация PowerPoint</vt:lpstr>
      <vt:lpstr>Avoiding plagiarism by summarizing and paraphrasing</vt:lpstr>
      <vt:lpstr>Stages of summary writing</vt:lpstr>
      <vt:lpstr>WEALTH AND FERTILITY </vt:lpstr>
      <vt:lpstr>Paraphrasing </vt:lpstr>
      <vt:lpstr>Презентация PowerPoint</vt:lpstr>
      <vt:lpstr>THE CAUSES OF THE INDUSTRIAL REVOLUTION </vt:lpstr>
      <vt:lpstr>Презентация PowerPoint</vt:lpstr>
      <vt:lpstr>Презентация PowerPoint</vt:lpstr>
      <vt:lpstr>Презентация PowerPoint</vt:lpstr>
      <vt:lpstr>Techniques for paraphrasing </vt:lpstr>
      <vt:lpstr>Homework Assignment </vt:lpstr>
      <vt:lpstr>Презентация PowerPoint</vt:lpstr>
      <vt:lpstr>Using verbs of reference </vt:lpstr>
      <vt:lpstr>Презентация PowerPoint</vt:lpstr>
      <vt:lpstr>Презентация PowerPoint</vt:lpstr>
      <vt:lpstr>A second group describe a reaction to a previously stated position:</vt:lpstr>
      <vt:lpstr>Презентация PowerPoint</vt:lpstr>
      <vt:lpstr>Write a sentence referring to what the following writers said (more than one verb may be suitable). Use the past tense. </vt:lpstr>
      <vt:lpstr>Презентация PowerPoint</vt:lpstr>
      <vt:lpstr>Презентация PowerPoint</vt:lpstr>
      <vt:lpstr>Rewrite the following statements using verbs from the lists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plagiarism </dc:title>
  <dc:creator>Sa Salim</dc:creator>
  <cp:lastModifiedBy>Sa Salim</cp:lastModifiedBy>
  <cp:revision>8</cp:revision>
  <dcterms:created xsi:type="dcterms:W3CDTF">2022-02-12T16:52:58Z</dcterms:created>
  <dcterms:modified xsi:type="dcterms:W3CDTF">2022-02-14T16:26:02Z</dcterms:modified>
</cp:coreProperties>
</file>